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notesMasterIdLst>
    <p:notesMasterId r:id="rId56"/>
  </p:notesMasterIdLst>
  <p:sldIdLst>
    <p:sldId id="256" r:id="rId2"/>
    <p:sldId id="258" r:id="rId3"/>
    <p:sldId id="259" r:id="rId4"/>
    <p:sldId id="260" r:id="rId5"/>
    <p:sldId id="270" r:id="rId6"/>
    <p:sldId id="257" r:id="rId7"/>
    <p:sldId id="261" r:id="rId8"/>
    <p:sldId id="262" r:id="rId9"/>
    <p:sldId id="263" r:id="rId10"/>
    <p:sldId id="264" r:id="rId11"/>
    <p:sldId id="265" r:id="rId12"/>
    <p:sldId id="266" r:id="rId13"/>
    <p:sldId id="267" r:id="rId14"/>
    <p:sldId id="269" r:id="rId15"/>
    <p:sldId id="271" r:id="rId16"/>
    <p:sldId id="272" r:id="rId17"/>
    <p:sldId id="273" r:id="rId18"/>
    <p:sldId id="274" r:id="rId19"/>
    <p:sldId id="275" r:id="rId20"/>
    <p:sldId id="276" r:id="rId21"/>
    <p:sldId id="278" r:id="rId22"/>
    <p:sldId id="279" r:id="rId23"/>
    <p:sldId id="280" r:id="rId24"/>
    <p:sldId id="283" r:id="rId25"/>
    <p:sldId id="284" r:id="rId26"/>
    <p:sldId id="287" r:id="rId27"/>
    <p:sldId id="289" r:id="rId28"/>
    <p:sldId id="290" r:id="rId29"/>
    <p:sldId id="291" r:id="rId30"/>
    <p:sldId id="292" r:id="rId31"/>
    <p:sldId id="294" r:id="rId32"/>
    <p:sldId id="295" r:id="rId33"/>
    <p:sldId id="296" r:id="rId34"/>
    <p:sldId id="297" r:id="rId35"/>
    <p:sldId id="298" r:id="rId36"/>
    <p:sldId id="299" r:id="rId37"/>
    <p:sldId id="300" r:id="rId38"/>
    <p:sldId id="301" r:id="rId39"/>
    <p:sldId id="302" r:id="rId40"/>
    <p:sldId id="304" r:id="rId41"/>
    <p:sldId id="305" r:id="rId42"/>
    <p:sldId id="306" r:id="rId43"/>
    <p:sldId id="307" r:id="rId44"/>
    <p:sldId id="308" r:id="rId45"/>
    <p:sldId id="309" r:id="rId46"/>
    <p:sldId id="311" r:id="rId47"/>
    <p:sldId id="312" r:id="rId48"/>
    <p:sldId id="313" r:id="rId49"/>
    <p:sldId id="314" r:id="rId50"/>
    <p:sldId id="315" r:id="rId51"/>
    <p:sldId id="318" r:id="rId52"/>
    <p:sldId id="319" r:id="rId53"/>
    <p:sldId id="320" r:id="rId54"/>
    <p:sldId id="322"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7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EEADE9-7E13-49F5-91AD-94B04C94DC1F}" type="datetimeFigureOut">
              <a:rPr lang="en-US" smtClean="0"/>
              <a:t>5/11/2024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97825D-999C-4C54-9394-479354785F5E}" type="slidenum">
              <a:rPr lang="en-US" smtClean="0"/>
              <a:t>‹#›</a:t>
            </a:fld>
            <a:endParaRPr lang="en-US"/>
          </a:p>
        </p:txBody>
      </p:sp>
    </p:spTree>
    <p:extLst>
      <p:ext uri="{BB962C8B-B14F-4D97-AF65-F5344CB8AC3E}">
        <p14:creationId xmlns:p14="http://schemas.microsoft.com/office/powerpoint/2010/main" val="2748002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a:p>
            <a:endParaRPr lang="en-US" dirty="0"/>
          </a:p>
        </p:txBody>
      </p:sp>
      <p:sp>
        <p:nvSpPr>
          <p:cNvPr id="4" name="Slide Number Placeholder 3"/>
          <p:cNvSpPr>
            <a:spLocks noGrp="1"/>
          </p:cNvSpPr>
          <p:nvPr>
            <p:ph type="sldNum" sz="quarter" idx="5"/>
          </p:nvPr>
        </p:nvSpPr>
        <p:spPr/>
        <p:txBody>
          <a:bodyPr/>
          <a:lstStyle/>
          <a:p>
            <a:fld id="{AF97825D-999C-4C54-9394-479354785F5E}" type="slidenum">
              <a:rPr lang="en-US" smtClean="0"/>
              <a:t>33</a:t>
            </a:fld>
            <a:endParaRPr lang="en-US"/>
          </a:p>
        </p:txBody>
      </p:sp>
    </p:spTree>
    <p:extLst>
      <p:ext uri="{BB962C8B-B14F-4D97-AF65-F5344CB8AC3E}">
        <p14:creationId xmlns:p14="http://schemas.microsoft.com/office/powerpoint/2010/main" val="1464206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45EAF-BF4F-4374-8A54-B6525108BF15}" type="datetime1">
              <a:rPr lang="en-US" smtClean="0"/>
              <a:t>5/11/2024</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3447878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E977F6-EA8E-4418-8041-BB83D71ED1D5}" type="datetime1">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2870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1F1933-AD35-414D-A6CC-019DF7576046}"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3670038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62F980-711F-4359-82E2-02581F5DBE56}"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2517795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81779E-87EA-4628-BABA-8C7EE64D47AA}"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22454064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126D34-0B15-4F6B-B1BA-ABE085BC987D}"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5150020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D8CD96-50FE-4F4F-8E32-12AF476D0EF4}"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28678611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5072A2-D8F8-4CB7-8657-6E810A6A9E90}"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1808624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C1288-19F3-4AAC-81C2-6EFF10269583}"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543491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D5E21B-7C0E-4D8E-B3E5-1743FE45B81F}"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4221528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331FD7-4315-4855-945E-378A8643C848}" type="datetime1">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69280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1C66A0-FB69-47DD-B33A-6A9B9E1A02DA}" type="datetime1">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2099536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1EA6C37-F1F7-42CC-840C-7BF5F15AA432}" type="datetime1">
              <a:rPr lang="en-US" smtClean="0"/>
              <a:t>5/11/2024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4002172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54BDE8B-56C8-45C9-BF3A-5B8D8006F236}" type="datetime1">
              <a:rPr lang="en-US" smtClean="0"/>
              <a:t>5/11/2024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585850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F21662-67A1-41C1-9626-5FB724F7BB38}" type="datetime1">
              <a:rPr lang="en-US" smtClean="0"/>
              <a:t>5/11/2024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4266761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85CDCA-0F10-4847-9ED4-4A7B387674B9}" type="datetime1">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2928546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EB38F0-F1F7-4916-A6CE-C84E95B0774B}" type="datetime1">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D54566-1E71-4525-9093-F663F55F61F9}" type="slidenum">
              <a:rPr lang="en-US" smtClean="0"/>
              <a:t>‹#›</a:t>
            </a:fld>
            <a:endParaRPr lang="en-US"/>
          </a:p>
        </p:txBody>
      </p:sp>
    </p:spTree>
    <p:extLst>
      <p:ext uri="{BB962C8B-B14F-4D97-AF65-F5344CB8AC3E}">
        <p14:creationId xmlns:p14="http://schemas.microsoft.com/office/powerpoint/2010/main" val="1555864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33CFA52-89D3-473E-A81E-AE4949B4EAA8}" type="datetime1">
              <a:rPr lang="en-US" smtClean="0"/>
              <a:t>5/11/2024</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7D54566-1E71-4525-9093-F663F55F61F9}" type="slidenum">
              <a:rPr lang="en-US" smtClean="0"/>
              <a:t>‹#›</a:t>
            </a:fld>
            <a:endParaRPr lang="en-US"/>
          </a:p>
        </p:txBody>
      </p:sp>
    </p:spTree>
    <p:extLst>
      <p:ext uri="{BB962C8B-B14F-4D97-AF65-F5344CB8AC3E}">
        <p14:creationId xmlns:p14="http://schemas.microsoft.com/office/powerpoint/2010/main" val="3026498284"/>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 id="2147483857"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fa.wikipedia.org/wiki/%DB%8C%D8%A7%D8%AF%DA%AF%DB%8C%D8%B1%DB%8C_%D8%A7%D9%86%D8%AA%D9%82%D8%A7%D9%84%DB%8C" TargetMode="External"/><Relationship Id="rId2" Type="http://schemas.openxmlformats.org/officeDocument/2006/relationships/hyperlink" Target="https://fa.wikipedia.org/wiki/%DB%8C%D8%A7%D8%AF%DA%AF%DB%8C%D8%B1%DB%8C_%D9%85%D8%A7%D8%B4%DB%8C%D9%86%DB%8C" TargetMode="External"/><Relationship Id="rId1" Type="http://schemas.openxmlformats.org/officeDocument/2006/relationships/slideLayout" Target="../slideLayouts/slideLayout2.xml"/><Relationship Id="rId5" Type="http://schemas.openxmlformats.org/officeDocument/2006/relationships/hyperlink" Target="https://fa.wikipedia.org/w/index.php?title=%D8%B3%D9%88%DA%AF%DB%8C%D8%B1%DB%8C_%D8%A7%D8%B3%D8%AA%D9%82%D8%B1%D8%A7%DB%8C%DB%8C&amp;action=edit&amp;redlink=1" TargetMode="External"/><Relationship Id="rId4" Type="http://schemas.openxmlformats.org/officeDocument/2006/relationships/hyperlink" Target="https://fa.wikipedia.org/wiki/%D8%AE%D8%B7%D8%A7%DB%8C_%D8%AA%D8%B9%D9%85%DB%8C%D9%85"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0197C-F95B-D96E-2D77-43FE7CEC3131}"/>
              </a:ext>
            </a:extLst>
          </p:cNvPr>
          <p:cNvSpPr>
            <a:spLocks noGrp="1"/>
          </p:cNvSpPr>
          <p:nvPr>
            <p:ph type="ctrTitle"/>
          </p:nvPr>
        </p:nvSpPr>
        <p:spPr>
          <a:xfrm>
            <a:off x="365759" y="1984444"/>
            <a:ext cx="11471565" cy="1921268"/>
          </a:xfrm>
        </p:spPr>
        <p:style>
          <a:lnRef idx="1">
            <a:schemeClr val="accent1"/>
          </a:lnRef>
          <a:fillRef idx="2">
            <a:schemeClr val="accent1"/>
          </a:fillRef>
          <a:effectRef idx="1">
            <a:schemeClr val="accent1"/>
          </a:effectRef>
          <a:fontRef idx="minor">
            <a:schemeClr val="dk1"/>
          </a:fontRef>
        </p:style>
        <p:txBody>
          <a:bodyPr>
            <a:normAutofit fontScale="90000"/>
          </a:bodyPr>
          <a:lstStyle/>
          <a:p>
            <a:pPr algn="ctr" rtl="1"/>
            <a:r>
              <a:rPr lang="en-US" sz="2400" b="1" i="0" dirty="0">
                <a:solidFill>
                  <a:srgbClr val="000000"/>
                </a:solidFill>
                <a:effectLst>
                  <a:outerShdw blurRad="38100" dist="38100" dir="2700000" algn="tl">
                    <a:srgbClr val="000000">
                      <a:alpha val="43137"/>
                    </a:srgbClr>
                  </a:outerShdw>
                </a:effectLst>
                <a:latin typeface="CharisSIL"/>
              </a:rPr>
              <a:t>Single-image HDR reconstruction by dual learning the camera imaging process</a:t>
            </a:r>
            <a:r>
              <a:rPr lang="en-US" sz="9600" b="1" dirty="0">
                <a:effectLst>
                  <a:outerShdw blurRad="38100" dist="38100" dir="2700000" algn="tl">
                    <a:srgbClr val="000000">
                      <a:alpha val="43137"/>
                    </a:srgbClr>
                  </a:outerShdw>
                </a:effectLst>
              </a:rPr>
              <a:t> </a:t>
            </a:r>
            <a:br>
              <a:rPr lang="en-US" dirty="0"/>
            </a:br>
            <a:r>
              <a:rPr lang="fa-IR" sz="2400" dirty="0"/>
              <a:t>پروژه درس پردازش سیگنال </a:t>
            </a:r>
            <a:r>
              <a:rPr lang="en-US" sz="2400" dirty="0"/>
              <a:t>DSP</a:t>
            </a:r>
            <a:br>
              <a:rPr lang="en-US" dirty="0"/>
            </a:br>
            <a:endParaRPr lang="en-US" dirty="0"/>
          </a:p>
        </p:txBody>
      </p:sp>
      <p:sp>
        <p:nvSpPr>
          <p:cNvPr id="3" name="Subtitle 2">
            <a:extLst>
              <a:ext uri="{FF2B5EF4-FFF2-40B4-BE49-F238E27FC236}">
                <a16:creationId xmlns:a16="http://schemas.microsoft.com/office/drawing/2014/main" id="{01D42728-9E54-1DAA-D248-668CDED45D35}"/>
              </a:ext>
            </a:extLst>
          </p:cNvPr>
          <p:cNvSpPr>
            <a:spLocks noGrp="1"/>
          </p:cNvSpPr>
          <p:nvPr>
            <p:ph type="subTitle" idx="1"/>
          </p:nvPr>
        </p:nvSpPr>
        <p:spPr/>
        <p:txBody>
          <a:bodyPr>
            <a:normAutofit fontScale="92500" lnSpcReduction="10000"/>
          </a:bodyPr>
          <a:lstStyle/>
          <a:p>
            <a:pPr algn="r" rtl="1"/>
            <a:r>
              <a:rPr lang="fa-IR" sz="4400" b="1" dirty="0">
                <a:solidFill>
                  <a:schemeClr val="tx1"/>
                </a:solidFill>
                <a:effectLst>
                  <a:outerShdw blurRad="38100" dist="38100" dir="2700000" algn="tl">
                    <a:srgbClr val="000000">
                      <a:alpha val="43137"/>
                    </a:srgbClr>
                  </a:outerShdw>
                </a:effectLst>
              </a:rPr>
              <a:t>فاطمه مجیدی</a:t>
            </a:r>
          </a:p>
          <a:p>
            <a:pPr algn="r" rtl="1"/>
            <a:r>
              <a:rPr lang="fa-IR" sz="1600" b="1" dirty="0">
                <a:solidFill>
                  <a:schemeClr val="tx1"/>
                </a:solidFill>
              </a:rPr>
              <a:t>کارشناسی ارشد مهندسی برق- سیستم های الکترویک دیجیتال</a:t>
            </a:r>
          </a:p>
          <a:p>
            <a:pPr algn="r" rtl="1"/>
            <a:r>
              <a:rPr lang="fa-IR" sz="1600" b="1" dirty="0">
                <a:solidFill>
                  <a:schemeClr val="tx1"/>
                </a:solidFill>
              </a:rPr>
              <a:t>نیمسال دوم 1402-1403</a:t>
            </a:r>
          </a:p>
          <a:p>
            <a:pPr algn="r" rtl="1"/>
            <a:endParaRPr lang="fa-IR" sz="3200" dirty="0">
              <a:solidFill>
                <a:schemeClr val="tx1"/>
              </a:solidFill>
            </a:endParaRPr>
          </a:p>
          <a:p>
            <a:pPr algn="r" rtl="1"/>
            <a:endParaRPr lang="en-US" sz="3200" dirty="0">
              <a:solidFill>
                <a:schemeClr val="tx1"/>
              </a:solidFill>
            </a:endParaRPr>
          </a:p>
          <a:p>
            <a:pPr algn="l" rtl="1"/>
            <a:endParaRPr lang="en-US" dirty="0"/>
          </a:p>
        </p:txBody>
      </p:sp>
      <p:sp>
        <p:nvSpPr>
          <p:cNvPr id="4" name="Slide Number Placeholder 3">
            <a:extLst>
              <a:ext uri="{FF2B5EF4-FFF2-40B4-BE49-F238E27FC236}">
                <a16:creationId xmlns:a16="http://schemas.microsoft.com/office/drawing/2014/main" id="{B9E10207-413E-F9A2-A963-E38A21ACDC4F}"/>
              </a:ext>
            </a:extLst>
          </p:cNvPr>
          <p:cNvSpPr>
            <a:spLocks noGrp="1"/>
          </p:cNvSpPr>
          <p:nvPr>
            <p:ph type="sldNum" sz="quarter" idx="12"/>
          </p:nvPr>
        </p:nvSpPr>
        <p:spPr/>
        <p:txBody>
          <a:bodyPr/>
          <a:lstStyle/>
          <a:p>
            <a:fld id="{77D54566-1E71-4525-9093-F663F55F61F9}" type="slidenum">
              <a:rPr lang="en-US" smtClean="0"/>
              <a:t>1</a:t>
            </a:fld>
            <a:endParaRPr lang="en-US"/>
          </a:p>
        </p:txBody>
      </p:sp>
    </p:spTree>
    <p:extLst>
      <p:ext uri="{BB962C8B-B14F-4D97-AF65-F5344CB8AC3E}">
        <p14:creationId xmlns:p14="http://schemas.microsoft.com/office/powerpoint/2010/main" val="1892356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a:xfrm>
            <a:off x="1484310" y="666135"/>
            <a:ext cx="10018713" cy="1752599"/>
          </a:xfrm>
        </p:spPr>
        <p:txBody>
          <a:bodyPr>
            <a:normAutofit fontScale="90000"/>
          </a:bodyPr>
          <a:lstStyle/>
          <a:p>
            <a:r>
              <a:rPr lang="en-US" sz="4400" u="sng"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r>
              <a:rPr lang="en-US"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t>
            </a:r>
            <a:r>
              <a:rPr lang="fa-IR"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هدف و رویکرد مقاله</a:t>
            </a:r>
            <a:br>
              <a:rPr lang="en-US" b="1" i="1"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br>
            <a:endParaRPr lang="en-US" b="1" i="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B3886AE-CC7D-7832-B59F-CA2DBDE35DC8}"/>
              </a:ext>
            </a:extLst>
          </p:cNvPr>
          <p:cNvSpPr>
            <a:spLocks noGrp="1"/>
          </p:cNvSpPr>
          <p:nvPr>
            <p:ph idx="1"/>
          </p:nvPr>
        </p:nvSpPr>
        <p:spPr/>
        <p:txBody>
          <a:bodyPr/>
          <a:lstStyle/>
          <a:p>
            <a:pPr marL="0" marR="0" algn="r" rtl="1">
              <a:lnSpc>
                <a:spcPct val="107000"/>
              </a:lnSpc>
              <a:spcBef>
                <a:spcPts val="0"/>
              </a:spcBef>
              <a:spcAft>
                <a:spcPts val="800"/>
              </a:spcAft>
            </a:pPr>
            <a:r>
              <a:rPr lang="ar-SA" sz="2000" b="1"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در این مقاله رویکرد مبتنی بر تک تصویر را بررسی می کنیم. </a:t>
            </a:r>
            <a:r>
              <a:rPr lang="ar-SA" sz="1800" kern="100" dirty="0">
                <a:effectLst/>
                <a:latin typeface="Calibri" panose="020F0502020204030204" pitchFamily="34" charset="0"/>
                <a:ea typeface="Calibri" panose="020F0502020204030204" pitchFamily="34" charset="0"/>
                <a:cs typeface="Arial" panose="020B0604020202020204" pitchFamily="34" charset="0"/>
              </a:rPr>
              <a:t>در حال حاضر، روش های اصلی ساخت شبکه های کانولوشن عمیق برای بازسازی پایان به پایان تصاویر</a:t>
            </a:r>
            <a:r>
              <a:rPr lang="ar-SA" sz="18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a:t>
            </a:r>
            <a:r>
              <a:rPr lang="ar-SA" sz="1800" kern="100" dirty="0">
                <a:effectLst/>
                <a:latin typeface="Calibri" panose="020F0502020204030204" pitchFamily="34" charset="0"/>
                <a:ea typeface="Calibri" panose="020F0502020204030204" pitchFamily="34" charset="0"/>
                <a:cs typeface="Arial" panose="020B0604020202020204" pitchFamily="34" charset="0"/>
              </a:rPr>
              <a:t>سرتاسر </a:t>
            </a:r>
            <a:r>
              <a:rPr lang="en-US" sz="1800" kern="100" dirty="0">
                <a:effectLst/>
                <a:latin typeface="Calibri" panose="020F0502020204030204" pitchFamily="34" charset="0"/>
                <a:ea typeface="Calibri" panose="020F0502020204030204" pitchFamily="34" charset="0"/>
                <a:cs typeface="Arial" panose="020B0604020202020204" pitchFamily="34" charset="0"/>
              </a:rPr>
              <a:t>HDR</a:t>
            </a:r>
            <a:r>
              <a:rPr lang="ar-SA" sz="1800" kern="100" dirty="0">
                <a:effectLst/>
                <a:latin typeface="Calibri" panose="020F0502020204030204" pitchFamily="34" charset="0"/>
                <a:ea typeface="Calibri" panose="020F0502020204030204" pitchFamily="34" charset="0"/>
                <a:cs typeface="Arial" panose="020B0604020202020204" pitchFamily="34" charset="0"/>
              </a:rPr>
              <a:t> است.</a:t>
            </a:r>
            <a:r>
              <a:rPr lang="ar-SA" sz="1800" b="0" i="0" kern="100" dirty="0">
                <a:solidFill>
                  <a:srgbClr val="000000"/>
                </a:solidFill>
                <a:effectLst/>
                <a:latin typeface="CharisSIL"/>
                <a:ea typeface="Calibri" panose="020F0502020204030204" pitchFamily="34" charset="0"/>
                <a:cs typeface="Arial" panose="020B0604020202020204" pitchFamily="34" charset="0"/>
              </a:rPr>
              <a:t> </a:t>
            </a:r>
            <a:r>
              <a:rPr lang="ar-SA" sz="1800" kern="100" dirty="0">
                <a:effectLst/>
                <a:latin typeface="Calibri" panose="020F0502020204030204" pitchFamily="34" charset="0"/>
                <a:ea typeface="Calibri" panose="020F0502020204030204" pitchFamily="34" charset="0"/>
                <a:cs typeface="Arial" panose="020B0604020202020204" pitchFamily="34" charset="0"/>
              </a:rPr>
              <a:t>یا شبکه های ثانویه متعدد را برای بازسازی تصاویر </a:t>
            </a:r>
            <a:r>
              <a:rPr lang="en-US" sz="1800" kern="100" dirty="0">
                <a:effectLst/>
                <a:latin typeface="Calibri" panose="020F0502020204030204" pitchFamily="34" charset="0"/>
                <a:ea typeface="Calibri" panose="020F0502020204030204" pitchFamily="34" charset="0"/>
                <a:cs typeface="Arial" panose="020B0604020202020204" pitchFamily="34" charset="0"/>
              </a:rPr>
              <a:t>HDR</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ar-SA" sz="1800" kern="100" dirty="0">
                <a:solidFill>
                  <a:srgbClr val="000000"/>
                </a:solidFill>
                <a:effectLst/>
                <a:latin typeface="CharisSIL"/>
                <a:ea typeface="Calibri" panose="020F0502020204030204" pitchFamily="34" charset="0"/>
                <a:cs typeface="Arial" panose="020B0604020202020204" pitchFamily="34" charset="0"/>
              </a:rPr>
              <a:t>آبشاری </a:t>
            </a:r>
            <a:r>
              <a:rPr lang="fa-IR" sz="1800" kern="100" dirty="0">
                <a:solidFill>
                  <a:srgbClr val="000000"/>
                </a:solidFill>
                <a:effectLst/>
                <a:latin typeface="CharisSIL"/>
                <a:ea typeface="Calibri" panose="020F0502020204030204" pitchFamily="34" charset="0"/>
                <a:cs typeface="Arial" panose="020B0604020202020204" pitchFamily="34" charset="0"/>
              </a:rPr>
              <a:t>می کند.</a:t>
            </a:r>
          </a:p>
          <a:p>
            <a:pPr marL="0" marR="0" algn="r" rtl="1">
              <a:lnSpc>
                <a:spcPct val="107000"/>
              </a:lnSpc>
              <a:spcBef>
                <a:spcPts val="0"/>
              </a:spcBef>
              <a:spcAft>
                <a:spcPts val="800"/>
              </a:spcAft>
            </a:pPr>
            <a:r>
              <a:rPr lang="ar-SA" sz="1800" dirty="0">
                <a:solidFill>
                  <a:srgbClr val="000000"/>
                </a:solidFill>
                <a:effectLst/>
                <a:latin typeface="CharisSIL"/>
                <a:ea typeface="Calibri" panose="020F0502020204030204" pitchFamily="34" charset="0"/>
                <a:cs typeface="Arial" panose="020B0604020202020204" pitchFamily="34" charset="0"/>
              </a:rPr>
              <a:t>اگرچه روش های ذکر شده در بالا به نتایج خوبی دست یافته اند، مشکلات زیر همچنان وجود دارد</a:t>
            </a:r>
            <a:r>
              <a:rPr lang="fa-IR" sz="1800" dirty="0">
                <a:solidFill>
                  <a:srgbClr val="000000"/>
                </a:solidFill>
                <a:effectLst/>
                <a:latin typeface="CharisSIL"/>
                <a:ea typeface="Calibri" panose="020F0502020204030204" pitchFamily="34" charset="0"/>
                <a:cs typeface="Arial" panose="020B0604020202020204" pitchFamily="34" charset="0"/>
              </a:rPr>
              <a:t>:</a:t>
            </a:r>
          </a:p>
          <a:p>
            <a:pPr marL="0" marR="0" indent="0" algn="r" rtl="1">
              <a:lnSpc>
                <a:spcPct val="107000"/>
              </a:lnSpc>
              <a:spcBef>
                <a:spcPts val="0"/>
              </a:spcBef>
              <a:spcAft>
                <a:spcPts val="800"/>
              </a:spcAft>
              <a:buNone/>
            </a:pPr>
            <a:endParaRPr lang="en-US"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13848F57-8BC9-188D-C30B-FB4FF8B0A667}"/>
              </a:ext>
            </a:extLst>
          </p:cNvPr>
          <p:cNvSpPr>
            <a:spLocks noGrp="1"/>
          </p:cNvSpPr>
          <p:nvPr>
            <p:ph type="sldNum" sz="quarter" idx="12"/>
          </p:nvPr>
        </p:nvSpPr>
        <p:spPr/>
        <p:txBody>
          <a:bodyPr/>
          <a:lstStyle/>
          <a:p>
            <a:fld id="{77D54566-1E71-4525-9093-F663F55F61F9}" type="slidenum">
              <a:rPr lang="en-US" smtClean="0"/>
              <a:t>10</a:t>
            </a:fld>
            <a:endParaRPr lang="en-US"/>
          </a:p>
        </p:txBody>
      </p:sp>
    </p:spTree>
    <p:extLst>
      <p:ext uri="{BB962C8B-B14F-4D97-AF65-F5344CB8AC3E}">
        <p14:creationId xmlns:p14="http://schemas.microsoft.com/office/powerpoint/2010/main" val="1334034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p:txBody>
          <a:bodyPr>
            <a:normAutofit/>
          </a:bodyPr>
          <a:lstStyle/>
          <a:p>
            <a:r>
              <a:rPr lang="en-US" sz="4400" u="sng"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r>
              <a:rPr lang="en-US"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t>
            </a:r>
            <a:r>
              <a:rPr lang="fa-IR"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هدف و رویکرد مقاله</a:t>
            </a:r>
            <a:br>
              <a:rPr lang="en-US" b="1" i="1"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br>
            <a:endParaRPr lang="en-US" b="1" i="1" dirty="0">
              <a:effectLst>
                <a:outerShdw blurRad="38100" dist="38100" dir="2700000" algn="tl">
                  <a:srgbClr val="000000">
                    <a:alpha val="43137"/>
                  </a:srgbClr>
                </a:outerShdw>
              </a:effectLst>
            </a:endParaRPr>
          </a:p>
        </p:txBody>
      </p:sp>
      <p:sp>
        <p:nvSpPr>
          <p:cNvPr id="5" name="Content Placeholder 4">
            <a:extLst>
              <a:ext uri="{FF2B5EF4-FFF2-40B4-BE49-F238E27FC236}">
                <a16:creationId xmlns:a16="http://schemas.microsoft.com/office/drawing/2014/main" id="{D2DE660C-762F-5391-1914-6F8842DF9ECD}"/>
              </a:ext>
            </a:extLst>
          </p:cNvPr>
          <p:cNvSpPr>
            <a:spLocks noGrp="1"/>
          </p:cNvSpPr>
          <p:nvPr>
            <p:ph type="body" sz="quarter" idx="13"/>
          </p:nvPr>
        </p:nvSpPr>
        <p:spPr>
          <a:xfrm>
            <a:off x="1484313" y="3087328"/>
            <a:ext cx="10018710" cy="1124155"/>
          </a:xfrm>
        </p:spPr>
        <p:txBody>
          <a:bodyPr>
            <a:normAutofit/>
          </a:bodyPr>
          <a:lstStyle/>
          <a:p>
            <a:pPr algn="just" rtl="1">
              <a:buFont typeface="Wingdings" panose="05000000000000000000" pitchFamily="2" charset="2"/>
              <a:buChar char="v"/>
            </a:pPr>
            <a:r>
              <a:rPr lang="ar-SA"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اولاً، بازیابی ناحیه از دست رفته بیش از حد نوردهی یا ناحیه کم نوردهی به دلیل عملکردهای مختلف نگاشت روشنایی </a:t>
            </a:r>
            <a:r>
              <a:rPr lang="en-US"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و </a:t>
            </a:r>
            <a:r>
              <a:rPr lang="en-US"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یک مشکل نقشه برداری چند به چند است که منجر به فضای راه حل بزرگ می شود.</a:t>
            </a:r>
            <a:r>
              <a:rPr lang="ar-SA" sz="1700" dirty="0">
                <a:effectLst/>
                <a:latin typeface="Calibri" panose="020F0502020204030204" pitchFamily="34" charset="0"/>
                <a:ea typeface="Calibri" panose="020F0502020204030204" pitchFamily="34" charset="0"/>
                <a:cs typeface="Calibri" panose="020F0502020204030204" pitchFamily="34" charset="0"/>
              </a:rPr>
              <a:t> </a:t>
            </a:r>
            <a:r>
              <a:rPr lang="ar-SA"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چگونگی کاهش فضای راه حل توابع نقشه برداری یک مشکل مهم برای بهبود کیفیت بازسازی </a:t>
            </a:r>
            <a:r>
              <a:rPr lang="en-US"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7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است. </a:t>
            </a:r>
            <a:endParaRPr lang="en-US" sz="1700" dirty="0">
              <a:latin typeface="Calibri" panose="020F0502020204030204" pitchFamily="34" charset="0"/>
              <a:cs typeface="Calibri" panose="020F0502020204030204" pitchFamily="34" charset="0"/>
            </a:endParaRPr>
          </a:p>
        </p:txBody>
      </p:sp>
      <p:sp>
        <p:nvSpPr>
          <p:cNvPr id="4" name="Content Placeholder 3">
            <a:extLst>
              <a:ext uri="{FF2B5EF4-FFF2-40B4-BE49-F238E27FC236}">
                <a16:creationId xmlns:a16="http://schemas.microsoft.com/office/drawing/2014/main" id="{BCBFA7BB-3ED5-6FD9-1FCC-B3E64F61A614}"/>
              </a:ext>
            </a:extLst>
          </p:cNvPr>
          <p:cNvSpPr>
            <a:spLocks noGrp="1"/>
          </p:cNvSpPr>
          <p:nvPr>
            <p:ph type="body" idx="1"/>
          </p:nvPr>
        </p:nvSpPr>
        <p:spPr>
          <a:xfrm>
            <a:off x="1484312" y="4211483"/>
            <a:ext cx="10018710" cy="1776361"/>
          </a:xfrm>
        </p:spPr>
        <p:txBody>
          <a:bodyPr>
            <a:normAutofit fontScale="92500"/>
          </a:bodyPr>
          <a:lstStyle/>
          <a:p>
            <a:pPr algn="just" rtl="1">
              <a:buFont typeface="Wingdings" panose="05000000000000000000" pitchFamily="2" charset="2"/>
              <a:buChar char="v"/>
            </a:pP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ثانیاً، در فرآیند بازسازی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تغییر محدوده دینامیکی تغییر کنتراست، اشباع و غیره را به همراه دارد که منجر به ظاهر غیر طبیعی کل تصویر می شود.</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نحوه تنظیم این تغییر روشنایی در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برای داشتن تجربه بهتری از دید نیز یک مشکل مهم است.</a:t>
            </a:r>
            <a:r>
              <a:rPr lang="ar-SA" sz="1800" dirty="0">
                <a:effectLst/>
                <a:latin typeface="Calibri" panose="020F0502020204030204" pitchFamily="34" charset="0"/>
                <a:ea typeface="Calibri" panose="020F0502020204030204" pitchFamily="34" charset="0"/>
                <a:cs typeface="Calibri" panose="020F0502020204030204" pitchFamily="34" charset="0"/>
              </a:rPr>
              <a:t> </a:t>
            </a:r>
            <a:endParaRPr lang="fa-IR" sz="1800" dirty="0">
              <a:effectLst/>
              <a:latin typeface="Calibri" panose="020F0502020204030204" pitchFamily="34" charset="0"/>
              <a:ea typeface="Calibri" panose="020F0502020204030204" pitchFamily="34" charset="0"/>
              <a:cs typeface="Calibri" panose="020F0502020204030204" pitchFamily="34" charset="0"/>
            </a:endParaRPr>
          </a:p>
          <a:p>
            <a:pPr algn="just" rtl="1">
              <a:buFont typeface="Wingdings" panose="05000000000000000000" pitchFamily="2" charset="2"/>
              <a:buChar char="v"/>
            </a:pP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ثالثاً، داده های آموزشی جفتی زیادی در دسترس نیست.</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روش‌های اصلی برای آموزش به مجموعه داده‌های جفت شده یا شبیه‌سازی تولید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برای ساخت مجموعه داده‌های جفت شده از طریق ویژگی‌های شناخته شده دوربین متکی هستند. با این حال، در حال حاضر بیشتر تصاویر فقط تصاویر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هستند و پس از عکسبرداری اطلاعات دوربین را از دست داده اند. بنابراین، یک روش جدید که امکان استفاده از این حجم زیادی از داده‌های جفت‌نشده موجود را فراهم می‌کند، برای افزایش توانایی تعمیم مدل بسیار مطلوب است.</a:t>
            </a:r>
            <a:r>
              <a:rPr lang="ar-SA" sz="1800" dirty="0">
                <a:effectLst/>
                <a:latin typeface="Calibri" panose="020F0502020204030204" pitchFamily="34" charset="0"/>
                <a:ea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1DDC8F6F-80F0-078B-E383-65640455F7C4}"/>
              </a:ext>
            </a:extLst>
          </p:cNvPr>
          <p:cNvSpPr>
            <a:spLocks noGrp="1"/>
          </p:cNvSpPr>
          <p:nvPr>
            <p:ph type="sldNum" sz="quarter" idx="12"/>
          </p:nvPr>
        </p:nvSpPr>
        <p:spPr/>
        <p:txBody>
          <a:bodyPr/>
          <a:lstStyle/>
          <a:p>
            <a:fld id="{77D54566-1E71-4525-9093-F663F55F61F9}" type="slidenum">
              <a:rPr lang="en-US" smtClean="0"/>
              <a:t>11</a:t>
            </a:fld>
            <a:endParaRPr lang="en-US"/>
          </a:p>
        </p:txBody>
      </p:sp>
    </p:spTree>
    <p:extLst>
      <p:ext uri="{BB962C8B-B14F-4D97-AF65-F5344CB8AC3E}">
        <p14:creationId xmlns:p14="http://schemas.microsoft.com/office/powerpoint/2010/main" val="3709442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a:xfrm>
            <a:off x="1484310" y="666135"/>
            <a:ext cx="10018713" cy="1752599"/>
          </a:xfrm>
        </p:spPr>
        <p:txBody>
          <a:bodyPr>
            <a:normAutofit fontScale="90000"/>
          </a:bodyPr>
          <a:lstStyle/>
          <a:p>
            <a:r>
              <a:rPr lang="en-US" sz="4400" u="sng"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r>
              <a:rPr lang="en-US"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t>
            </a:r>
            <a:r>
              <a:rPr lang="fa-IR" b="1" i="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هدف و رویکرد مقاله</a:t>
            </a:r>
            <a:br>
              <a:rPr lang="en-US" b="1" i="1"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br>
            <a:endParaRPr lang="en-US" b="1" i="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B3886AE-CC7D-7832-B59F-CA2DBDE35DC8}"/>
              </a:ext>
            </a:extLst>
          </p:cNvPr>
          <p:cNvSpPr>
            <a:spLocks noGrp="1"/>
          </p:cNvSpPr>
          <p:nvPr>
            <p:ph idx="1"/>
          </p:nvPr>
        </p:nvSpPr>
        <p:spPr/>
        <p:txBody>
          <a:bodyPr>
            <a:normAutofit/>
          </a:bodyPr>
          <a:lstStyle/>
          <a:p>
            <a:pPr marL="0" indent="0" algn="just" rtl="1">
              <a:lnSpc>
                <a:spcPct val="107000"/>
              </a:lnSpc>
              <a:spcBef>
                <a:spcPts val="0"/>
              </a:spcBef>
              <a:spcAft>
                <a:spcPts val="800"/>
              </a:spcAft>
              <a:buNone/>
            </a:pP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برای رسیدگی به مشکلات فوق، در این مقاله، ما یک روش یادگیری دوگانه جدید برای بازسازی یک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 نام </a:t>
            </a:r>
            <a:r>
              <a:rPr lang="en-US" sz="18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DuHDR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پیشنهاد می‌کنیم که یک روش حلقه بسته با یادگیری فرآیند تصویربرداری دوربین جلو و عقب برای تولید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و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است.</a:t>
            </a:r>
            <a:r>
              <a:rPr lang="ar-SA"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برای مسئله نگاشت چند به چند، از یک شبکه دوگانه برای افزایش محدودیت ها، کاهش فضای راه حل و بهبود عملکرد یادگیری استفاده می کنیم.</a:t>
            </a:r>
            <a:r>
              <a:rPr lang="ar-SA"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در حالت ایده آل، اگر فرآیند نقشه برداری از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بهینه باشد،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بازسازی شده می تواند همان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به عنوان ورودی از طریق فرآیند تصویربرداری دوربین به دست آورد. بنابراین، ما می توانیم راه حل را از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از طریق فرآیند تصویربرداری نسبتا ثابت دوربین محدود کنیم تا فضای راه حل را کاهش دهیم. از سوی دیگر، برای بهبود کیفیت ادراکی تصویر، از آنجایی که کانال‌های مختلف و مکان‌های مختلف تحت تأثیر تغییر دامنه دینامیکی متفاوت قرار می‌گیرند، از مکانیسم توجه برای تناسب با این موقعیت‌ها استفاده می‌شود. برای مشکل تصویر جفت نشده، شبکه ما خود یک شبکه دوگانه حلقه بسته است، بنابراین می تواند مستقیماً از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برای بهینه سازی بیشتر مدل بازسازی استفاده کند.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r" rtl="1">
              <a:lnSpc>
                <a:spcPct val="107000"/>
              </a:lnSpc>
              <a:spcBef>
                <a:spcPts val="0"/>
              </a:spcBef>
              <a:spcAft>
                <a:spcPts val="800"/>
              </a:spcAft>
              <a:buNone/>
            </a:pPr>
            <a:endParaRPr lang="en-US"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40DEAA2D-30B6-83A6-F774-5E2497986A44}"/>
              </a:ext>
            </a:extLst>
          </p:cNvPr>
          <p:cNvSpPr>
            <a:spLocks noGrp="1"/>
          </p:cNvSpPr>
          <p:nvPr>
            <p:ph type="sldNum" sz="quarter" idx="12"/>
          </p:nvPr>
        </p:nvSpPr>
        <p:spPr/>
        <p:txBody>
          <a:bodyPr/>
          <a:lstStyle/>
          <a:p>
            <a:fld id="{77D54566-1E71-4525-9093-F663F55F61F9}" type="slidenum">
              <a:rPr lang="en-US" smtClean="0"/>
              <a:t>12</a:t>
            </a:fld>
            <a:endParaRPr lang="en-US"/>
          </a:p>
        </p:txBody>
      </p:sp>
    </p:spTree>
    <p:extLst>
      <p:ext uri="{BB962C8B-B14F-4D97-AF65-F5344CB8AC3E}">
        <p14:creationId xmlns:p14="http://schemas.microsoft.com/office/powerpoint/2010/main" val="426196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6D264-643B-E11C-1CB6-A44076B7ABB1}"/>
              </a:ext>
            </a:extLst>
          </p:cNvPr>
          <p:cNvSpPr>
            <a:spLocks noGrp="1"/>
          </p:cNvSpPr>
          <p:nvPr>
            <p:ph type="title"/>
          </p:nvPr>
        </p:nvSpPr>
        <p:spPr/>
        <p:txBody>
          <a:bodyPr/>
          <a:lstStyle/>
          <a:p>
            <a:r>
              <a:rPr lang="ar-SA"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مشارکت های ما را می توان به شرح زیر خلاصه کرد:</a:t>
            </a:r>
            <a:br>
              <a:rPr lang="en-US" sz="1800" kern="1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7F5C82E6-975C-D22F-A20A-62E115C9DC78}"/>
              </a:ext>
            </a:extLst>
          </p:cNvPr>
          <p:cNvSpPr>
            <a:spLocks noGrp="1"/>
          </p:cNvSpPr>
          <p:nvPr>
            <p:ph idx="1"/>
          </p:nvPr>
        </p:nvSpPr>
        <p:spPr/>
        <p:txBody>
          <a:bodyPr/>
          <a:lstStyle/>
          <a:p>
            <a:pPr marL="342900" marR="0" lvl="0" indent="-342900" algn="just" rtl="1">
              <a:lnSpc>
                <a:spcPct val="107000"/>
              </a:lnSpc>
              <a:spcBef>
                <a:spcPts val="0"/>
              </a:spcBef>
              <a:spcAft>
                <a:spcPts val="800"/>
              </a:spcAft>
              <a:buFont typeface="+mj-lt"/>
              <a:buAutoNum type="arabicParenBoth"/>
            </a:pP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ما یک چارچوب یادگیری دوگانه را برای کار بازسازی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تک تصویر پیشنهاد می کنیم. محدودیت اضافی با اضافه کردن نقشه برداری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معرفی می شود و به نقشه برداری بازسازی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برای به دست اوردن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با کیفیت بالاتر کمک می کند.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rtl="1">
              <a:lnSpc>
                <a:spcPct val="107000"/>
              </a:lnSpc>
              <a:spcBef>
                <a:spcPts val="0"/>
              </a:spcBef>
              <a:spcAft>
                <a:spcPts val="800"/>
              </a:spcAft>
              <a:buFont typeface="+mj-lt"/>
              <a:buAutoNum type="arabicParenBoth"/>
            </a:pP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ما یک مکانیسم توجه را برای تنظیم سطح محتوای تصویر تصویر بازسازی شده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معرفی می کنیم که مسائل حسی نادیده گرفته شده در کار بازسازی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تکمیل می کند و درک تصویر متعادل و طبیعی را به دست می اورد.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rtl="1">
              <a:lnSpc>
                <a:spcPct val="107000"/>
              </a:lnSpc>
              <a:spcBef>
                <a:spcPts val="0"/>
              </a:spcBef>
              <a:spcAft>
                <a:spcPts val="800"/>
              </a:spcAft>
              <a:buFont typeface="+mj-lt"/>
              <a:buAutoNum type="arabicParenBoth"/>
            </a:pP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با چارچوب یادگیری دوگانه پیشنهادی ما، ما پیشگام اموزش نیمه نظارت در زمینه بازسازی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هستیم. این روش اموزش و یادگیری می تواند از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بدون پرداخت موجود برای افزایش تنوع مجموعه داده ها در وظایف بازسازی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و بهبود توانایی تعمیم مدل استفاده کند.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r" rtl="1">
              <a:buNone/>
            </a:pPr>
            <a:endParaRPr lang="en-US" dirty="0"/>
          </a:p>
        </p:txBody>
      </p:sp>
      <p:sp>
        <p:nvSpPr>
          <p:cNvPr id="4" name="Slide Number Placeholder 3">
            <a:extLst>
              <a:ext uri="{FF2B5EF4-FFF2-40B4-BE49-F238E27FC236}">
                <a16:creationId xmlns:a16="http://schemas.microsoft.com/office/drawing/2014/main" id="{CF83AEAC-11DD-463B-B6B4-63508930C586}"/>
              </a:ext>
            </a:extLst>
          </p:cNvPr>
          <p:cNvSpPr>
            <a:spLocks noGrp="1"/>
          </p:cNvSpPr>
          <p:nvPr>
            <p:ph type="sldNum" sz="quarter" idx="12"/>
          </p:nvPr>
        </p:nvSpPr>
        <p:spPr/>
        <p:txBody>
          <a:bodyPr/>
          <a:lstStyle/>
          <a:p>
            <a:fld id="{77D54566-1E71-4525-9093-F663F55F61F9}" type="slidenum">
              <a:rPr lang="en-US" smtClean="0"/>
              <a:t>13</a:t>
            </a:fld>
            <a:endParaRPr lang="en-US"/>
          </a:p>
        </p:txBody>
      </p:sp>
    </p:spTree>
    <p:extLst>
      <p:ext uri="{BB962C8B-B14F-4D97-AF65-F5344CB8AC3E}">
        <p14:creationId xmlns:p14="http://schemas.microsoft.com/office/powerpoint/2010/main" val="3171319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a:xfrm>
            <a:off x="1484310" y="666135"/>
            <a:ext cx="10018713" cy="1752599"/>
          </a:xfrm>
        </p:spPr>
        <p:txBody>
          <a:bodyPr>
            <a:normAutofit/>
          </a:bodyPr>
          <a:lstStyle/>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5B3886AE-CC7D-7832-B59F-CA2DBDE35DC8}"/>
              </a:ext>
            </a:extLst>
          </p:cNvPr>
          <p:cNvSpPr>
            <a:spLocks noGrp="1"/>
          </p:cNvSpPr>
          <p:nvPr>
            <p:ph idx="1"/>
          </p:nvPr>
        </p:nvSpPr>
        <p:spPr/>
        <p:txBody>
          <a:bodyPr/>
          <a:lstStyle/>
          <a:p>
            <a:pPr marL="0" marR="0" indent="0" algn="just" rtl="1">
              <a:lnSpc>
                <a:spcPct val="107000"/>
              </a:lnSpc>
              <a:spcBef>
                <a:spcPts val="0"/>
              </a:spcBef>
              <a:spcAft>
                <a:spcPts val="800"/>
              </a:spcAft>
              <a:buNone/>
            </a:pP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علاوه بر این، روش ما دارای سناریوهای کاربردی عملی زیر است.</a:t>
            </a:r>
            <a:r>
              <a:rPr lang="ar-SA"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 از طریق روش ما،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می توان افزایش داد و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با کیفیت بصری بالاتر را می توان به دست اورد، که نه تنها می تواند کاربران عادی را با تصاویر با کیفیت بالا بدون تجهیزات حرفه ای و تکنولوژی عکاسی حرفه ای، بلکه اثر نمایش تصاویر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در صفحه نمایش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بهبود بخشد.</a:t>
            </a:r>
            <a:r>
              <a:rPr lang="ar-SA"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 هنگامی که یک صفحه نمایش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نیاز به نشان دادن یک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دارد، روش ما می تواند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به یک تصویر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نقشه برداری کند، در نتیجه سازگاری صفحه نمایش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بهبود می بخشد.</a:t>
            </a:r>
            <a:r>
              <a:rPr lang="ar-SA"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 حزب برنامه نویسی می تواند ویدیو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به ویدیو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از طریق ماژول ثانویه در روش ما تبدیل کند و از رمزگذار موجود برای رمزگذاری مستقیم ویدیو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استفاده کند. گروه رمزگشایی از رمزگشای موجود برای رمزگشایی ویدیوی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استفاده می کند و سپس ویدیوی </a:t>
            </a:r>
            <a:r>
              <a:rPr lang="en-US"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از طریق ماژول اصلی در روش ما باز می گرداند.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just" rtl="1">
              <a:buNone/>
            </a:pPr>
            <a:endParaRPr lang="en-US"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1DC17C02-702D-12FE-FB54-C0BCF651C6A1}"/>
              </a:ext>
            </a:extLst>
          </p:cNvPr>
          <p:cNvSpPr>
            <a:spLocks noGrp="1"/>
          </p:cNvSpPr>
          <p:nvPr>
            <p:ph type="sldNum" sz="quarter" idx="12"/>
          </p:nvPr>
        </p:nvSpPr>
        <p:spPr/>
        <p:txBody>
          <a:bodyPr/>
          <a:lstStyle/>
          <a:p>
            <a:fld id="{77D54566-1E71-4525-9093-F663F55F61F9}" type="slidenum">
              <a:rPr lang="en-US" smtClean="0"/>
              <a:t>14</a:t>
            </a:fld>
            <a:endParaRPr lang="en-US"/>
          </a:p>
        </p:txBody>
      </p:sp>
    </p:spTree>
    <p:extLst>
      <p:ext uri="{BB962C8B-B14F-4D97-AF65-F5344CB8AC3E}">
        <p14:creationId xmlns:p14="http://schemas.microsoft.com/office/powerpoint/2010/main" val="4235761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68478D-8885-CF57-F917-E4EE5E1A2CBE}"/>
              </a:ext>
            </a:extLst>
          </p:cNvPr>
          <p:cNvSpPr>
            <a:spLocks noGrp="1"/>
          </p:cNvSpPr>
          <p:nvPr>
            <p:ph type="title"/>
          </p:nvPr>
        </p:nvSpPr>
        <p:spPr/>
        <p:txBody>
          <a:bodyPr>
            <a:normAutofit/>
          </a:bodyPr>
          <a:lstStyle/>
          <a:p>
            <a:r>
              <a:rPr lang="en-US"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Related works</a:t>
            </a:r>
            <a:br>
              <a:rPr lang="en-US" kern="1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6" name="Text Placeholder 5">
            <a:extLst>
              <a:ext uri="{FF2B5EF4-FFF2-40B4-BE49-F238E27FC236}">
                <a16:creationId xmlns:a16="http://schemas.microsoft.com/office/drawing/2014/main" id="{767D5D72-7569-472A-FDBA-63FAD6941B32}"/>
              </a:ext>
            </a:extLst>
          </p:cNvPr>
          <p:cNvSpPr>
            <a:spLocks noGrp="1"/>
          </p:cNvSpPr>
          <p:nvPr>
            <p:ph type="body" idx="1"/>
          </p:nvPr>
        </p:nvSpPr>
        <p:spPr/>
        <p:txBody>
          <a:bodyPr/>
          <a:lstStyle/>
          <a:p>
            <a:pPr algn="r" rtl="1"/>
            <a:r>
              <a:rPr lang="en-US" dirty="0"/>
              <a:t>:</a:t>
            </a:r>
          </a:p>
        </p:txBody>
      </p:sp>
      <p:sp>
        <p:nvSpPr>
          <p:cNvPr id="7" name="Content Placeholder 6">
            <a:extLst>
              <a:ext uri="{FF2B5EF4-FFF2-40B4-BE49-F238E27FC236}">
                <a16:creationId xmlns:a16="http://schemas.microsoft.com/office/drawing/2014/main" id="{DC2B5FC7-2866-F378-E49A-74082BB5FEA4}"/>
              </a:ext>
            </a:extLst>
          </p:cNvPr>
          <p:cNvSpPr>
            <a:spLocks noGrp="1"/>
          </p:cNvSpPr>
          <p:nvPr>
            <p:ph sz="half" idx="2"/>
          </p:nvPr>
        </p:nvSpPr>
        <p:spPr/>
        <p:txBody>
          <a:bodyPr>
            <a:normAutofit/>
          </a:bodyPr>
          <a:lstStyle/>
          <a:p>
            <a:r>
              <a:rPr lang="en-US" sz="1800" b="0" i="0" dirty="0">
                <a:solidFill>
                  <a:srgbClr val="000000"/>
                </a:solidFill>
                <a:effectLst/>
                <a:latin typeface="Calibri" panose="020F0502020204030204" pitchFamily="34" charset="0"/>
                <a:cs typeface="Calibri" panose="020F0502020204030204" pitchFamily="34" charset="0"/>
              </a:rPr>
              <a:t>single-image based approaches</a:t>
            </a:r>
            <a:r>
              <a:rPr lang="en-US" dirty="0">
                <a:latin typeface="Calibri" panose="020F0502020204030204" pitchFamily="34" charset="0"/>
                <a:cs typeface="Calibri" panose="020F0502020204030204" pitchFamily="34" charset="0"/>
              </a:rPr>
              <a:t> </a:t>
            </a:r>
            <a:br>
              <a:rPr lang="en-US" dirty="0"/>
            </a:br>
            <a:endParaRPr lang="en-US" dirty="0"/>
          </a:p>
        </p:txBody>
      </p:sp>
      <p:sp>
        <p:nvSpPr>
          <p:cNvPr id="8" name="Text Placeholder 7">
            <a:extLst>
              <a:ext uri="{FF2B5EF4-FFF2-40B4-BE49-F238E27FC236}">
                <a16:creationId xmlns:a16="http://schemas.microsoft.com/office/drawing/2014/main" id="{B89FF164-31EE-8BC5-D06F-5A2F2A166589}"/>
              </a:ext>
            </a:extLst>
          </p:cNvPr>
          <p:cNvSpPr>
            <a:spLocks noGrp="1"/>
          </p:cNvSpPr>
          <p:nvPr>
            <p:ph type="body" sz="quarter" idx="3"/>
          </p:nvPr>
        </p:nvSpPr>
        <p:spPr>
          <a:xfrm>
            <a:off x="4198374" y="2667000"/>
            <a:ext cx="7304650" cy="576262"/>
          </a:xfrm>
        </p:spPr>
        <p:txBody>
          <a:bodyPr/>
          <a:lstStyle/>
          <a:p>
            <a:pPr algn="r" rtl="1"/>
            <a:r>
              <a:rPr lang="ar-SA" sz="1800" dirty="0">
                <a:effectLst/>
                <a:latin typeface="Calibri" panose="020F0502020204030204" pitchFamily="34" charset="0"/>
                <a:ea typeface="Calibri" panose="020F0502020204030204" pitchFamily="34" charset="0"/>
                <a:cs typeface="Calibri" panose="020F0502020204030204" pitchFamily="34" charset="0"/>
              </a:rPr>
              <a:t>در حال حاضر، روش های اصلی بازسازی تصاویر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عبارتند از</a:t>
            </a:r>
            <a:endParaRPr lang="en-US" dirty="0">
              <a:latin typeface="Calibri" panose="020F0502020204030204" pitchFamily="34" charset="0"/>
              <a:cs typeface="Calibri" panose="020F0502020204030204" pitchFamily="34" charset="0"/>
            </a:endParaRPr>
          </a:p>
        </p:txBody>
      </p:sp>
      <p:sp>
        <p:nvSpPr>
          <p:cNvPr id="9" name="Content Placeholder 8">
            <a:extLst>
              <a:ext uri="{FF2B5EF4-FFF2-40B4-BE49-F238E27FC236}">
                <a16:creationId xmlns:a16="http://schemas.microsoft.com/office/drawing/2014/main" id="{6DA621F9-F272-F452-A92D-BAF503670421}"/>
              </a:ext>
            </a:extLst>
          </p:cNvPr>
          <p:cNvSpPr>
            <a:spLocks noGrp="1"/>
          </p:cNvSpPr>
          <p:nvPr>
            <p:ph sz="quarter" idx="4"/>
          </p:nvPr>
        </p:nvSpPr>
        <p:spPr/>
        <p:txBody>
          <a:bodyPr>
            <a:normAutofit/>
          </a:bodyPr>
          <a:lstStyle/>
          <a:p>
            <a:r>
              <a:rPr lang="en-US" sz="1800" b="0" i="0" dirty="0">
                <a:solidFill>
                  <a:srgbClr val="000000"/>
                </a:solidFill>
                <a:effectLst/>
                <a:latin typeface="Calibri" panose="020F0502020204030204" pitchFamily="34" charset="0"/>
                <a:cs typeface="Calibri" panose="020F0502020204030204" pitchFamily="34" charset="0"/>
              </a:rPr>
              <a:t>multi-exposure images</a:t>
            </a:r>
            <a:r>
              <a:rPr lang="en-US" dirty="0">
                <a:latin typeface="Calibri" panose="020F0502020204030204" pitchFamily="34" charset="0"/>
                <a:cs typeface="Calibri" panose="020F0502020204030204" pitchFamily="34" charset="0"/>
              </a:rPr>
              <a:t> </a:t>
            </a:r>
          </a:p>
          <a:p>
            <a:pPr marL="0" indent="0" algn="just" rtl="1">
              <a:buNone/>
            </a:pPr>
            <a:br>
              <a:rPr lang="en-US" dirty="0"/>
            </a:br>
            <a:endParaRPr lang="en-US" dirty="0"/>
          </a:p>
        </p:txBody>
      </p:sp>
      <p:sp>
        <p:nvSpPr>
          <p:cNvPr id="2" name="Slide Number Placeholder 1">
            <a:extLst>
              <a:ext uri="{FF2B5EF4-FFF2-40B4-BE49-F238E27FC236}">
                <a16:creationId xmlns:a16="http://schemas.microsoft.com/office/drawing/2014/main" id="{BDF48D6F-80BE-2FEF-9DA9-AEBB01C547F4}"/>
              </a:ext>
            </a:extLst>
          </p:cNvPr>
          <p:cNvSpPr>
            <a:spLocks noGrp="1"/>
          </p:cNvSpPr>
          <p:nvPr>
            <p:ph type="sldNum" sz="quarter" idx="12"/>
          </p:nvPr>
        </p:nvSpPr>
        <p:spPr/>
        <p:txBody>
          <a:bodyPr/>
          <a:lstStyle/>
          <a:p>
            <a:fld id="{77D54566-1E71-4525-9093-F663F55F61F9}" type="slidenum">
              <a:rPr lang="en-US" smtClean="0"/>
              <a:t>15</a:t>
            </a:fld>
            <a:endParaRPr lang="en-US"/>
          </a:p>
        </p:txBody>
      </p:sp>
    </p:spTree>
    <p:extLst>
      <p:ext uri="{BB962C8B-B14F-4D97-AF65-F5344CB8AC3E}">
        <p14:creationId xmlns:p14="http://schemas.microsoft.com/office/powerpoint/2010/main" val="2304518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B3675C5-DBBD-2883-99EC-9C2601AC2374}"/>
              </a:ext>
            </a:extLst>
          </p:cNvPr>
          <p:cNvSpPr>
            <a:spLocks noGrp="1"/>
          </p:cNvSpPr>
          <p:nvPr>
            <p:ph type="title"/>
          </p:nvPr>
        </p:nvSpPr>
        <p:spPr/>
        <p:txBody>
          <a:bodyPr/>
          <a:lstStyle/>
          <a:p>
            <a:r>
              <a:rPr lang="en-US" sz="4000" b="0" i="0" dirty="0">
                <a:solidFill>
                  <a:srgbClr val="000000"/>
                </a:solidFill>
                <a:effectLst/>
                <a:latin typeface="Times New Roman" panose="02020603050405020304" pitchFamily="18" charset="0"/>
                <a:cs typeface="Times New Roman" panose="02020603050405020304" pitchFamily="18" charset="0"/>
              </a:rPr>
              <a:t>multi-exposure images</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8" name="Content Placeholder 7">
            <a:extLst>
              <a:ext uri="{FF2B5EF4-FFF2-40B4-BE49-F238E27FC236}">
                <a16:creationId xmlns:a16="http://schemas.microsoft.com/office/drawing/2014/main" id="{1D05193C-70DB-A722-3F0F-F0F430535800}"/>
              </a:ext>
            </a:extLst>
          </p:cNvPr>
          <p:cNvSpPr>
            <a:spLocks noGrp="1"/>
          </p:cNvSpPr>
          <p:nvPr>
            <p:ph idx="1"/>
          </p:nvPr>
        </p:nvSpPr>
        <p:spPr/>
        <p:txBody>
          <a:bodyPr/>
          <a:lstStyle/>
          <a:p>
            <a:pPr algn="just" rtl="1"/>
            <a:r>
              <a:rPr lang="ar-SA" sz="1800" b="1" dirty="0">
                <a:effectLst/>
                <a:latin typeface="Calibri" panose="020F0502020204030204" pitchFamily="34" charset="0"/>
                <a:ea typeface="Calibri" panose="020F0502020204030204" pitchFamily="34" charset="0"/>
                <a:cs typeface="Calibri" panose="020F0502020204030204" pitchFamily="34" charset="0"/>
              </a:rPr>
              <a:t>روش بازسازی </a:t>
            </a:r>
            <a:r>
              <a:rPr lang="en-US" sz="1800" b="1" dirty="0">
                <a:effectLst/>
                <a:latin typeface="Calibri" panose="020F0502020204030204" pitchFamily="34" charset="0"/>
                <a:ea typeface="Calibri" panose="020F0502020204030204" pitchFamily="34" charset="0"/>
                <a:cs typeface="Calibri" panose="020F0502020204030204" pitchFamily="34" charset="0"/>
              </a:rPr>
              <a:t>HDR</a:t>
            </a:r>
            <a:r>
              <a:rPr lang="ar-SA" sz="1800" b="1" dirty="0">
                <a:effectLst/>
                <a:latin typeface="Calibri" panose="020F0502020204030204" pitchFamily="34" charset="0"/>
                <a:ea typeface="Calibri" panose="020F0502020204030204" pitchFamily="34" charset="0"/>
                <a:cs typeface="Calibri" panose="020F0502020204030204" pitchFamily="34" charset="0"/>
              </a:rPr>
              <a:t> تصاویر با نوردهی چندگانه.</a:t>
            </a:r>
            <a:r>
              <a:rPr lang="ar-SA" sz="1800" dirty="0">
                <a:effectLst/>
                <a:latin typeface="Calibri" panose="020F0502020204030204" pitchFamily="34" charset="0"/>
                <a:ea typeface="Calibri" panose="020F0502020204030204" pitchFamily="34" charset="0"/>
                <a:cs typeface="Calibri" panose="020F0502020204030204" pitchFamily="34" charset="0"/>
              </a:rPr>
              <a:t> این راه حل فنی کلی تر است، با پردازش تصاویر نوردهی متعدد از یک صحنه برای پیش بینی اطلاعات محدوده دینامیکی از دست رفته، به طوری که بازسازی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را محقق کند.</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این رویکرد بازسازی تصاویر چند نوردهی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به دلیل اینکه اطلاعات محدوده دینامیکی غنی دارد، می تواند اطلاعات محدوده دینامیکی بزرگتر را بهتر پیش بینی کند، اما در عین حال، اگر حرکتی از جسم در تصاویر چند نوردهی وجود داشته باشد، می تواند مشکل ارواح را در تصویر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بازسازی شده بیاورید.</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با هدف حل مشکل حرکت روح در تصاویر چند نوردهی</a:t>
            </a:r>
            <a:r>
              <a:rPr lang="fa-IR" sz="1800" dirty="0">
                <a:solidFill>
                  <a:srgbClr val="000000"/>
                </a:solidFill>
                <a:latin typeface="Calibri" panose="020F0502020204030204" pitchFamily="34" charset="0"/>
                <a:ea typeface="Calibri" panose="020F0502020204030204" pitchFamily="34" charset="0"/>
                <a:cs typeface="Calibri" panose="020F0502020204030204" pitchFamily="34" charset="0"/>
              </a:rPr>
              <a:t>،</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برای حل این مشکل روش‌های هم‌ترازی تصویر و پس پردازش پیشنهاد شده است.</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اخیراً روش های تراز موثرتری پیشنهاد شده است</a:t>
            </a:r>
            <a:r>
              <a:rPr lang="fa-IR" sz="18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در همان زمان، اطلاعات دقیق از منطقه بیش از حد در معرض بیشتر تجزیه و تحلیل و بازیابی می شود </a:t>
            </a:r>
            <a:r>
              <a:rPr lang="fa-IR" sz="1800" dirty="0">
                <a:solidFill>
                  <a:srgbClr val="000000"/>
                </a:solidFill>
                <a:latin typeface="Calibri" panose="020F0502020204030204" pitchFamily="34" charset="0"/>
                <a:ea typeface="Calibri" panose="020F0502020204030204" pitchFamily="34" charset="0"/>
                <a:cs typeface="Calibri" panose="020F0502020204030204" pitchFamily="34" charset="0"/>
              </a:rPr>
              <a:t>.</a:t>
            </a:r>
            <a:r>
              <a:rPr lang="ar-SA" sz="18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با توجه به پیچیدگی رویکرد تصاویر چند نوردهی، تصویر تک نوردهی معمولاً در صحنه های عملی استفاده می شود.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algn="just" rtl="1"/>
            <a:endParaRPr lang="en-US" dirty="0"/>
          </a:p>
        </p:txBody>
      </p:sp>
      <p:sp>
        <p:nvSpPr>
          <p:cNvPr id="2" name="Slide Number Placeholder 1">
            <a:extLst>
              <a:ext uri="{FF2B5EF4-FFF2-40B4-BE49-F238E27FC236}">
                <a16:creationId xmlns:a16="http://schemas.microsoft.com/office/drawing/2014/main" id="{9B7A56AA-8B84-C490-A4CD-560A4EC4497C}"/>
              </a:ext>
            </a:extLst>
          </p:cNvPr>
          <p:cNvSpPr>
            <a:spLocks noGrp="1"/>
          </p:cNvSpPr>
          <p:nvPr>
            <p:ph type="sldNum" sz="quarter" idx="12"/>
          </p:nvPr>
        </p:nvSpPr>
        <p:spPr/>
        <p:txBody>
          <a:bodyPr/>
          <a:lstStyle/>
          <a:p>
            <a:fld id="{77D54566-1E71-4525-9093-F663F55F61F9}" type="slidenum">
              <a:rPr lang="en-US" smtClean="0"/>
              <a:t>16</a:t>
            </a:fld>
            <a:endParaRPr lang="en-US"/>
          </a:p>
        </p:txBody>
      </p:sp>
    </p:spTree>
    <p:extLst>
      <p:ext uri="{BB962C8B-B14F-4D97-AF65-F5344CB8AC3E}">
        <p14:creationId xmlns:p14="http://schemas.microsoft.com/office/powerpoint/2010/main" val="38132529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EFDE3-1746-6AE2-2CE2-27063B77DA95}"/>
              </a:ext>
            </a:extLst>
          </p:cNvPr>
          <p:cNvSpPr>
            <a:spLocks noGrp="1"/>
          </p:cNvSpPr>
          <p:nvPr>
            <p:ph type="title"/>
          </p:nvPr>
        </p:nvSpPr>
        <p:spPr/>
        <p:txBody>
          <a:bodyPr/>
          <a:lstStyle/>
          <a:p>
            <a:r>
              <a:rPr lang="en-US" sz="4000" b="0" i="0" dirty="0">
                <a:solidFill>
                  <a:srgbClr val="000000"/>
                </a:solidFill>
                <a:effectLst/>
                <a:latin typeface="Times New Roman" panose="02020603050405020304" pitchFamily="18" charset="0"/>
                <a:cs typeface="Times New Roman" panose="02020603050405020304" pitchFamily="18" charset="0"/>
              </a:rPr>
              <a:t>single-image based approaches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8ED02EE-2DB6-DF30-4D1E-A4C4EBC3C770}"/>
              </a:ext>
            </a:extLst>
          </p:cNvPr>
          <p:cNvSpPr>
            <a:spLocks noGrp="1"/>
          </p:cNvSpPr>
          <p:nvPr>
            <p:ph idx="1"/>
          </p:nvPr>
        </p:nvSpPr>
        <p:spPr/>
        <p:txBody>
          <a:bodyPr/>
          <a:lstStyle/>
          <a:p>
            <a:pPr algn="just" rtl="1"/>
            <a:r>
              <a:rPr lang="ar-SA" sz="1800" b="1" dirty="0">
                <a:effectLst/>
                <a:latin typeface="Calibri" panose="020F0502020204030204" pitchFamily="34" charset="0"/>
                <a:ea typeface="Calibri" panose="020F0502020204030204" pitchFamily="34" charset="0"/>
                <a:cs typeface="Calibri" panose="020F0502020204030204" pitchFamily="34" charset="0"/>
              </a:rPr>
              <a:t>روش بازسازی </a:t>
            </a:r>
            <a:r>
              <a:rPr lang="en-US" sz="1800" b="1" dirty="0">
                <a:effectLst/>
                <a:latin typeface="Calibri" panose="020F0502020204030204" pitchFamily="34" charset="0"/>
                <a:ea typeface="Calibri" panose="020F0502020204030204" pitchFamily="34" charset="0"/>
                <a:cs typeface="Calibri" panose="020F0502020204030204" pitchFamily="34" charset="0"/>
              </a:rPr>
              <a:t>HDR</a:t>
            </a:r>
            <a:r>
              <a:rPr lang="ar-SA" sz="1800" b="1" dirty="0">
                <a:effectLst/>
                <a:latin typeface="Calibri" panose="020F0502020204030204" pitchFamily="34" charset="0"/>
                <a:ea typeface="Calibri" panose="020F0502020204030204" pitchFamily="34" charset="0"/>
                <a:cs typeface="Calibri" panose="020F0502020204030204" pitchFamily="34" charset="0"/>
              </a:rPr>
              <a:t> تک تصویری. </a:t>
            </a:r>
            <a:r>
              <a:rPr lang="ar-SA" sz="1800" dirty="0">
                <a:effectLst/>
                <a:latin typeface="Calibri" panose="020F0502020204030204" pitchFamily="34" charset="0"/>
                <a:ea typeface="Calibri" panose="020F0502020204030204" pitchFamily="34" charset="0"/>
                <a:cs typeface="Calibri" panose="020F0502020204030204" pitchFamily="34" charset="0"/>
              </a:rPr>
              <a:t>بازسازی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مبتنی بر تک تصویر می تواند از مشکل ارواح جلوگیری کند، اما بازگرداندن روشنایی واقعی صحنه تنها با یک تصویر نوردهی یک چالش بزرگ است. کارهای قبلی با هدف گسترش دامنه روشنایی، مدل هایی را برای تناسب با فرآیند غیرخطی ساختند</a:t>
            </a:r>
            <a:r>
              <a:rPr lang="fa-IR" sz="1800" dirty="0">
                <a:effectLst/>
                <a:latin typeface="Calibri" panose="020F0502020204030204" pitchFamily="34" charset="0"/>
                <a:ea typeface="Calibri" panose="020F0502020204030204" pitchFamily="34" charset="0"/>
                <a:cs typeface="Calibri" panose="020F0502020204030204" pitchFamily="34" charset="0"/>
              </a:rPr>
              <a:t>.</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این روش ها کارایی بالایی دارند، اما در عین حال به دلیل غنی بودن صحنه های واقعی، دامنه کاربرد این مدل ها نسبتا کم است.</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با توسعه یادگیری عمیق، روش های بازسازی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زیادی بر اساس یادگیری عمیق وجود دارد.</a:t>
            </a: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می توان آن را به سه دسته تقسیم کرد، یعنی انتها به انتها، شبیه سازی چند نوردهی، تقسیم و تسخیر.</a:t>
            </a:r>
            <a:endParaRPr lang="en-US"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996806CF-BEEE-B7A0-6DF9-42B5402EDCB1}"/>
              </a:ext>
            </a:extLst>
          </p:cNvPr>
          <p:cNvSpPr>
            <a:spLocks noGrp="1"/>
          </p:cNvSpPr>
          <p:nvPr>
            <p:ph type="sldNum" sz="quarter" idx="12"/>
          </p:nvPr>
        </p:nvSpPr>
        <p:spPr/>
        <p:txBody>
          <a:bodyPr/>
          <a:lstStyle/>
          <a:p>
            <a:fld id="{77D54566-1E71-4525-9093-F663F55F61F9}" type="slidenum">
              <a:rPr lang="en-US" smtClean="0"/>
              <a:t>17</a:t>
            </a:fld>
            <a:endParaRPr lang="en-US"/>
          </a:p>
        </p:txBody>
      </p:sp>
    </p:spTree>
    <p:extLst>
      <p:ext uri="{BB962C8B-B14F-4D97-AF65-F5344CB8AC3E}">
        <p14:creationId xmlns:p14="http://schemas.microsoft.com/office/powerpoint/2010/main" val="2656211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141F2-BF32-5D13-077C-3F3500B1BDA9}"/>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14C47CF4-539F-25A3-CC4B-D8A00DAEFC08}"/>
              </a:ext>
            </a:extLst>
          </p:cNvPr>
          <p:cNvSpPr>
            <a:spLocks noGrp="1"/>
          </p:cNvSpPr>
          <p:nvPr>
            <p:ph idx="1"/>
          </p:nvPr>
        </p:nvSpPr>
        <p:spPr>
          <a:xfrm>
            <a:off x="1484310" y="866274"/>
            <a:ext cx="10018713" cy="5502441"/>
          </a:xfrm>
        </p:spPr>
        <p:txBody>
          <a:bodyPr>
            <a:normAutofit/>
          </a:bodyPr>
          <a:lstStyle/>
          <a:p>
            <a:pPr marL="0" indent="0" algn="just" rtl="1">
              <a:buNone/>
            </a:pPr>
            <a:r>
              <a:rPr lang="ar-SA" sz="1900" dirty="0">
                <a:effectLst/>
                <a:latin typeface="Calibri" panose="020F0502020204030204" pitchFamily="34" charset="0"/>
                <a:ea typeface="Calibri" panose="020F0502020204030204" pitchFamily="34" charset="0"/>
                <a:cs typeface="Calibri" panose="020F0502020204030204" pitchFamily="34" charset="0"/>
              </a:rPr>
              <a:t>اولین نوع روش‌ها به‌طور مستقیم تصویر </a:t>
            </a:r>
            <a:r>
              <a:rPr lang="en-US" sz="1900" dirty="0">
                <a:effectLst/>
                <a:latin typeface="Calibri" panose="020F0502020204030204" pitchFamily="34" charset="0"/>
                <a:ea typeface="Calibri" panose="020F0502020204030204" pitchFamily="34" charset="0"/>
                <a:cs typeface="Calibri" panose="020F0502020204030204" pitchFamily="34" charset="0"/>
              </a:rPr>
              <a:t>HDR</a:t>
            </a:r>
            <a:r>
              <a:rPr lang="ar-SA" sz="1900" dirty="0">
                <a:effectLst/>
                <a:latin typeface="Calibri" panose="020F0502020204030204" pitchFamily="34" charset="0"/>
                <a:ea typeface="Calibri" panose="020F0502020204030204" pitchFamily="34" charset="0"/>
                <a:cs typeface="Calibri" panose="020F0502020204030204" pitchFamily="34" charset="0"/>
              </a:rPr>
              <a:t> را از تصویر </a:t>
            </a:r>
            <a:r>
              <a:rPr lang="en-US" sz="1900" dirty="0">
                <a:effectLst/>
                <a:latin typeface="Calibri" panose="020F0502020204030204" pitchFamily="34" charset="0"/>
                <a:ea typeface="Calibri" panose="020F0502020204030204" pitchFamily="34" charset="0"/>
                <a:cs typeface="Calibri" panose="020F0502020204030204" pitchFamily="34" charset="0"/>
              </a:rPr>
              <a:t>LDR</a:t>
            </a:r>
            <a:r>
              <a:rPr lang="ar-SA" sz="1900" dirty="0">
                <a:effectLst/>
                <a:latin typeface="Calibri" panose="020F0502020204030204" pitchFamily="34" charset="0"/>
                <a:ea typeface="Calibri" panose="020F0502020204030204" pitchFamily="34" charset="0"/>
                <a:cs typeface="Calibri" panose="020F0502020204030204" pitchFamily="34" charset="0"/>
              </a:rPr>
              <a:t> توسط </a:t>
            </a:r>
            <a:r>
              <a:rPr lang="en-US" sz="1900" dirty="0">
                <a:effectLst/>
                <a:latin typeface="Calibri" panose="020F0502020204030204" pitchFamily="34" charset="0"/>
                <a:ea typeface="Calibri" panose="020F0502020204030204" pitchFamily="34" charset="0"/>
                <a:cs typeface="Calibri" panose="020F0502020204030204" pitchFamily="34" charset="0"/>
              </a:rPr>
              <a:t>CNN</a:t>
            </a:r>
            <a:r>
              <a:rPr lang="ar-SA" sz="1900" dirty="0">
                <a:effectLst/>
                <a:latin typeface="Calibri" panose="020F0502020204030204" pitchFamily="34" charset="0"/>
                <a:ea typeface="Calibri" panose="020F0502020204030204" pitchFamily="34" charset="0"/>
                <a:cs typeface="Calibri" panose="020F0502020204030204" pitchFamily="34" charset="0"/>
              </a:rPr>
              <a:t> بازسازی می‌کنند، و این فرآیند به دلیل مقدار کمی اطلاعات محدوده دینامیکی در یک تصویر منفرد بسیار پیچیده است</a:t>
            </a:r>
            <a:r>
              <a:rPr lang="fa-IR" sz="1900" dirty="0">
                <a:effectLst/>
                <a:latin typeface="Calibri" panose="020F0502020204030204" pitchFamily="34" charset="0"/>
                <a:ea typeface="Calibri" panose="020F0502020204030204" pitchFamily="34" charset="0"/>
                <a:cs typeface="Calibri" panose="020F0502020204030204" pitchFamily="34" charset="0"/>
              </a:rPr>
              <a:t>.</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این نوع روش ها دارای مزایای بهره وری سریع، مصرف حافظه کمتر و فرآیند نسبتا ساده است. با این حال، این روش‌ها به خوبی مشکلات موجود در فرآیند بازسازی تصویر </a:t>
            </a:r>
            <a:r>
              <a:rPr lang="en-US"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برطرف نمی‌کنند، که منجر به اثر بازسازی ضعیف و توانایی تعمیم ضعیف می‌شود.</a:t>
            </a:r>
            <a:r>
              <a:rPr lang="ar-SA" sz="1900" dirty="0">
                <a:effectLst/>
                <a:latin typeface="Calibri" panose="020F0502020204030204" pitchFamily="34" charset="0"/>
                <a:ea typeface="Calibri" panose="020F0502020204030204" pitchFamily="34" charset="0"/>
                <a:cs typeface="Calibri" panose="020F0502020204030204" pitchFamily="34" charset="0"/>
              </a:rPr>
              <a:t> </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رویکرد دوم تصاویر چند نوردهی را توسط </a:t>
            </a:r>
            <a:r>
              <a:rPr lang="en-US"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CNN</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تولید می‌کند و سپس تصویر </a:t>
            </a:r>
            <a:r>
              <a:rPr lang="en-US"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توسط اطلاعات محدوده دینامیکی غنی‌شده بازسازی می‌شود</a:t>
            </a:r>
            <a:r>
              <a:rPr lang="fa-IR"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تأثیر این رویکرد ارتباط نزدیکی با کیفیت تصاویر چند نوردهی تولید شده دارد که تحت تأثیر عوامل زیادی مانند نوردهی بیش از حد، نوردهی یا نوردهی معمولی، نور خورشید، نور یا صحنه کم نور قرار دارد.</a:t>
            </a:r>
            <a:r>
              <a:rPr lang="ar-SA" sz="1900" dirty="0">
                <a:effectLst/>
                <a:latin typeface="Calibri" panose="020F0502020204030204" pitchFamily="34" charset="0"/>
                <a:ea typeface="Calibri" panose="020F0502020204030204" pitchFamily="34" charset="0"/>
                <a:cs typeface="Calibri" panose="020F0502020204030204" pitchFamily="34" charset="0"/>
              </a:rPr>
              <a:t> </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فرآیند یادگیری هنوز پیچیده است. مزیت اصلی این نوع روش ها این است که می تواند صحنه های نوردهی بیشتری را شبیه سازی و بازیابی کند تا کیفیت بهتری به دست آید. با این حال، به دلیل تفاوت زیاد در اطلاعات بین تصویر تک نوردهی و تصاویر نوردهی چندگانه، بازیابی بیش از حد است و نویز ایجاد می کند.</a:t>
            </a:r>
            <a:r>
              <a:rPr lang="ar-SA" sz="1900" dirty="0">
                <a:effectLst/>
                <a:latin typeface="Calibri" panose="020F0502020204030204" pitchFamily="34" charset="0"/>
                <a:ea typeface="Calibri" panose="020F0502020204030204" pitchFamily="34" charset="0"/>
                <a:cs typeface="Calibri" panose="020F0502020204030204" pitchFamily="34" charset="0"/>
              </a:rPr>
              <a:t> </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رویکرد نهایی فرآیند معکوس فرآیند تصویربرداری دوربین را برای بازسازی تصویر </a:t>
            </a:r>
            <a:r>
              <a:rPr lang="en-US"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9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می آموزد</a:t>
            </a:r>
            <a:r>
              <a:rPr lang="ar-SA" sz="19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fa-IR" sz="19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ar-SA" sz="19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مزیت این نوع روش ها تجزیه و تحلیل دقیق فرآیند بازسازی و طراحی دقیق شبکه برای به دست آوردن خروجی با کیفیت بالا است. با این حال، تنها در نظر گرفتن تغییر روشنایی در بازسازی بدون در نظر گرفتن تغییر طیف رنگ منجر به خروجی غیر طبیعی می شود.</a:t>
            </a:r>
            <a:r>
              <a:rPr lang="ar-SA" sz="1900" kern="100" dirty="0">
                <a:effectLst/>
                <a:latin typeface="Calibri" panose="020F0502020204030204" pitchFamily="34" charset="0"/>
                <a:ea typeface="Calibri" panose="020F0502020204030204" pitchFamily="34" charset="0"/>
                <a:cs typeface="Calibri" panose="020F0502020204030204" pitchFamily="34" charset="0"/>
              </a:rPr>
              <a:t> </a:t>
            </a:r>
            <a:r>
              <a:rPr lang="ar-SA" sz="19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علاوه بر این، روش‌های موجود به دلیل فقدان مجموعه داده‌ها محدود شده‌اند و در نتیجه توانایی تعمیم کافی وجود ندارد. روش پیشنهادی نه تنها به طور جامع عوامل تأثیرگذار هر پیوند از بازسازی </a:t>
            </a:r>
            <a:r>
              <a:rPr lang="en-US" sz="19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9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را در نظر می‌گیرد، بلکه از طراحی ساختار دوگانه برای گسترش مجموعه آموزشی و حل مشکل مجموعه آموزشی ناکافی استفاده می‌کند.</a:t>
            </a:r>
            <a:endParaRPr lang="en-US" sz="1900" kern="100" dirty="0">
              <a:effectLst/>
              <a:latin typeface="Calibri" panose="020F0502020204030204" pitchFamily="34" charset="0"/>
              <a:ea typeface="Calibri" panose="020F0502020204030204" pitchFamily="34" charset="0"/>
              <a:cs typeface="Calibri" panose="020F0502020204030204" pitchFamily="34" charset="0"/>
            </a:endParaRPr>
          </a:p>
          <a:p>
            <a:pPr algn="just" rtl="1"/>
            <a:endParaRPr lang="en-US" dirty="0"/>
          </a:p>
        </p:txBody>
      </p:sp>
      <p:sp>
        <p:nvSpPr>
          <p:cNvPr id="4" name="Slide Number Placeholder 3">
            <a:extLst>
              <a:ext uri="{FF2B5EF4-FFF2-40B4-BE49-F238E27FC236}">
                <a16:creationId xmlns:a16="http://schemas.microsoft.com/office/drawing/2014/main" id="{05B96D60-09E2-F536-5AB9-D51173A8DE4C}"/>
              </a:ext>
            </a:extLst>
          </p:cNvPr>
          <p:cNvSpPr>
            <a:spLocks noGrp="1"/>
          </p:cNvSpPr>
          <p:nvPr>
            <p:ph type="sldNum" sz="quarter" idx="12"/>
          </p:nvPr>
        </p:nvSpPr>
        <p:spPr/>
        <p:txBody>
          <a:bodyPr/>
          <a:lstStyle/>
          <a:p>
            <a:fld id="{77D54566-1E71-4525-9093-F663F55F61F9}" type="slidenum">
              <a:rPr lang="en-US" smtClean="0"/>
              <a:t>18</a:t>
            </a:fld>
            <a:endParaRPr lang="en-US"/>
          </a:p>
        </p:txBody>
      </p:sp>
    </p:spTree>
    <p:extLst>
      <p:ext uri="{BB962C8B-B14F-4D97-AF65-F5344CB8AC3E}">
        <p14:creationId xmlns:p14="http://schemas.microsoft.com/office/powerpoint/2010/main" val="3591905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55E9-3CF9-3139-3F8E-C872A3E0061A}"/>
              </a:ext>
            </a:extLst>
          </p:cNvPr>
          <p:cNvSpPr>
            <a:spLocks noGrp="1"/>
          </p:cNvSpPr>
          <p:nvPr>
            <p:ph type="title"/>
          </p:nvPr>
        </p:nvSpPr>
        <p:spPr/>
        <p:txBody>
          <a:bodyPr/>
          <a:lstStyle/>
          <a:p>
            <a:r>
              <a:rPr lang="en-US" i="0" dirty="0">
                <a:solidFill>
                  <a:srgbClr val="000000"/>
                </a:solidFill>
                <a:effectLst/>
                <a:latin typeface="Times New Roman" panose="02020603050405020304" pitchFamily="18" charset="0"/>
                <a:cs typeface="Times New Roman" panose="02020603050405020304" pitchFamily="18" charset="0"/>
              </a:rPr>
              <a:t>Dual learning</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992B3452-8409-779A-CE60-E16502EB0659}"/>
              </a:ext>
            </a:extLst>
          </p:cNvPr>
          <p:cNvSpPr>
            <a:spLocks noGrp="1"/>
          </p:cNvSpPr>
          <p:nvPr>
            <p:ph idx="1"/>
          </p:nvPr>
        </p:nvSpPr>
        <p:spPr/>
        <p:txBody>
          <a:bodyPr/>
          <a:lstStyle/>
          <a:p>
            <a:pPr algn="just" rtl="1"/>
            <a:r>
              <a:rPr lang="ar-SA"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شبکه دوگانه شامل دو تابع نقشه برداری است:</a:t>
            </a:r>
            <a:endParaRPr lang="fa-IR"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algn="just" rtl="1"/>
            <a:r>
              <a:rPr lang="ar-SA" sz="1800" dirty="0">
                <a:effectLst/>
                <a:latin typeface="Calibri" panose="020F0502020204030204" pitchFamily="34" charset="0"/>
                <a:ea typeface="Calibri" panose="020F0502020204030204" pitchFamily="34" charset="0"/>
                <a:cs typeface="Calibri" panose="020F0502020204030204" pitchFamily="34" charset="0"/>
              </a:rPr>
              <a:t>که به ترتیب مربوط به شبکه اولیه و شبکه ثانویه می باشد. در طول آموزش، شبکه اولیه و شبکه ثانویه به طور همزمان یاد می‌شوند و شبکه اولیه توسط شبکه ثانویه محدود می‌شود تا اثربخشی شبکه اولیه بهبود یابد</a:t>
            </a:r>
            <a:r>
              <a:rPr lang="fa-IR" sz="1800" dirty="0">
                <a:effectLst/>
                <a:latin typeface="Calibri" panose="020F0502020204030204" pitchFamily="34" charset="0"/>
                <a:ea typeface="Calibri" panose="020F0502020204030204" pitchFamily="34" charset="0"/>
                <a:cs typeface="Calibri" panose="020F0502020204030204" pitchFamily="34" charset="0"/>
              </a:rPr>
              <a:t>.</a:t>
            </a:r>
            <a:r>
              <a:rPr lang="ar-SA" sz="1800" dirty="0">
                <a:effectLst/>
                <a:latin typeface="Calibri" panose="020F0502020204030204" pitchFamily="34" charset="0"/>
                <a:ea typeface="Calibri" panose="020F0502020204030204" pitchFamily="34" charset="0"/>
                <a:cs typeface="Calibri" panose="020F0502020204030204" pitchFamily="34" charset="0"/>
              </a:rPr>
              <a:t> این به طور گسترده ای در پردازش زبان و وضوح فوق العاده استفاده می شود، مانند </a:t>
            </a:r>
            <a:endParaRPr lang="en-US"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4024029E-5F04-D87D-B603-E212F10AB9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820" y="2861605"/>
            <a:ext cx="5998666" cy="760806"/>
          </a:xfrm>
          <a:prstGeom prst="rect">
            <a:avLst/>
          </a:prstGeom>
        </p:spPr>
      </p:pic>
      <p:sp>
        <p:nvSpPr>
          <p:cNvPr id="4" name="Slide Number Placeholder 3">
            <a:extLst>
              <a:ext uri="{FF2B5EF4-FFF2-40B4-BE49-F238E27FC236}">
                <a16:creationId xmlns:a16="http://schemas.microsoft.com/office/drawing/2014/main" id="{87BCB217-96C5-8F0C-5C50-972E72E61BCE}"/>
              </a:ext>
            </a:extLst>
          </p:cNvPr>
          <p:cNvSpPr>
            <a:spLocks noGrp="1"/>
          </p:cNvSpPr>
          <p:nvPr>
            <p:ph type="sldNum" sz="quarter" idx="12"/>
          </p:nvPr>
        </p:nvSpPr>
        <p:spPr/>
        <p:txBody>
          <a:bodyPr/>
          <a:lstStyle/>
          <a:p>
            <a:fld id="{77D54566-1E71-4525-9093-F663F55F61F9}" type="slidenum">
              <a:rPr lang="en-US" smtClean="0"/>
              <a:t>19</a:t>
            </a:fld>
            <a:endParaRPr lang="en-US"/>
          </a:p>
        </p:txBody>
      </p:sp>
    </p:spTree>
    <p:extLst>
      <p:ext uri="{BB962C8B-B14F-4D97-AF65-F5344CB8AC3E}">
        <p14:creationId xmlns:p14="http://schemas.microsoft.com/office/powerpoint/2010/main" val="3751132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A08E3-EF5C-09D4-81EC-F5A56B638D81}"/>
              </a:ext>
            </a:extLst>
          </p:cNvPr>
          <p:cNvSpPr>
            <a:spLocks noGrp="1"/>
          </p:cNvSpPr>
          <p:nvPr>
            <p:ph type="title"/>
          </p:nvPr>
        </p:nvSpPr>
        <p:spPr/>
        <p:txBody>
          <a:bodyPr/>
          <a:lstStyle/>
          <a:p>
            <a:pPr rtl="1"/>
            <a:r>
              <a:rPr lang="fa-IR"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en-US"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HDR </a:t>
            </a:r>
            <a:r>
              <a:rPr lang="fa-IR"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en-US"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High Dynamic Range </a:t>
            </a:r>
            <a:r>
              <a:rPr lang="fa-IR"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ar-SA"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چیست؟</a:t>
            </a:r>
            <a:br>
              <a:rPr lang="en-US" sz="1800" kern="100" dirty="0">
                <a:effectLst/>
                <a:highlight>
                  <a:srgbClr val="FFFFFF"/>
                </a:highlight>
                <a:latin typeface="Calibri" panose="020F0502020204030204" pitchFamily="34" charset="0"/>
                <a:ea typeface="Calibri" panose="020F0502020204030204" pitchFamily="34" charset="0"/>
                <a:cs typeface="Arial" panose="020B0604020202020204" pitchFamily="34" charset="0"/>
              </a:rPr>
            </a:br>
            <a:endParaRPr lang="en-US" dirty="0"/>
          </a:p>
        </p:txBody>
      </p:sp>
      <p:pic>
        <p:nvPicPr>
          <p:cNvPr id="7" name="Content Placeholder 6">
            <a:extLst>
              <a:ext uri="{FF2B5EF4-FFF2-40B4-BE49-F238E27FC236}">
                <a16:creationId xmlns:a16="http://schemas.microsoft.com/office/drawing/2014/main" id="{6D95D179-2678-48C3-BEEA-C9CC39AFC5D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484313" y="3010333"/>
            <a:ext cx="4894262" cy="2437533"/>
          </a:xfrm>
        </p:spPr>
      </p:pic>
      <p:sp>
        <p:nvSpPr>
          <p:cNvPr id="5" name="Content Placeholder 4">
            <a:extLst>
              <a:ext uri="{FF2B5EF4-FFF2-40B4-BE49-F238E27FC236}">
                <a16:creationId xmlns:a16="http://schemas.microsoft.com/office/drawing/2014/main" id="{B5380B73-AD20-FB77-5821-35452D510ADB}"/>
              </a:ext>
            </a:extLst>
          </p:cNvPr>
          <p:cNvSpPr>
            <a:spLocks noGrp="1"/>
          </p:cNvSpPr>
          <p:nvPr>
            <p:ph sz="half" idx="2"/>
          </p:nvPr>
        </p:nvSpPr>
        <p:spPr/>
        <p:txBody>
          <a:bodyPr/>
          <a:lstStyle/>
          <a:p>
            <a:pPr marL="0" indent="0" algn="r" rtl="1">
              <a:buNone/>
            </a:pPr>
            <a:r>
              <a:rPr lang="en-US"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HDR </a:t>
            </a:r>
            <a:r>
              <a:rPr lang="ar-SA"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مخفف</a:t>
            </a:r>
            <a:r>
              <a:rPr lang="en-US"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 High Dynamic Range </a:t>
            </a:r>
            <a:r>
              <a:rPr lang="ar-SA"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و به معنی </a:t>
            </a:r>
            <a:r>
              <a:rPr lang="ar-SA" sz="1800" b="1"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محدوده دینامیکی گسترده</a:t>
            </a:r>
            <a:r>
              <a:rPr lang="ar-SA"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 است که در تعادل مناطق روشن و تاریک عکاسی نقش دارد. از قابلیت</a:t>
            </a:r>
            <a:r>
              <a:rPr lang="en-US"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 HDR </a:t>
            </a:r>
            <a:r>
              <a:rPr lang="ar-SA"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می‌توان برای ایجاد یک تصویر با دقت بالا استفاده کرد؛ دقیقاً همانطور که چشم انسان آن منظره را مشاهده می‌کند تا در نهایت تصاویر هنری جذاب خلق شود</a:t>
            </a:r>
            <a:r>
              <a:rPr lang="en-US" sz="1800" kern="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r">
              <a:buNone/>
            </a:pPr>
            <a:endParaRPr lang="en-US" dirty="0"/>
          </a:p>
        </p:txBody>
      </p:sp>
      <p:sp>
        <p:nvSpPr>
          <p:cNvPr id="3" name="Slide Number Placeholder 2">
            <a:extLst>
              <a:ext uri="{FF2B5EF4-FFF2-40B4-BE49-F238E27FC236}">
                <a16:creationId xmlns:a16="http://schemas.microsoft.com/office/drawing/2014/main" id="{E9FF30F4-643A-91C6-B2FA-7530BEE45335}"/>
              </a:ext>
            </a:extLst>
          </p:cNvPr>
          <p:cNvSpPr>
            <a:spLocks noGrp="1"/>
          </p:cNvSpPr>
          <p:nvPr>
            <p:ph type="sldNum" sz="quarter" idx="12"/>
          </p:nvPr>
        </p:nvSpPr>
        <p:spPr/>
        <p:txBody>
          <a:bodyPr/>
          <a:lstStyle/>
          <a:p>
            <a:fld id="{77D54566-1E71-4525-9093-F663F55F61F9}" type="slidenum">
              <a:rPr lang="en-US" smtClean="0"/>
              <a:t>2</a:t>
            </a:fld>
            <a:endParaRPr lang="en-US"/>
          </a:p>
        </p:txBody>
      </p:sp>
    </p:spTree>
    <p:extLst>
      <p:ext uri="{BB962C8B-B14F-4D97-AF65-F5344CB8AC3E}">
        <p14:creationId xmlns:p14="http://schemas.microsoft.com/office/powerpoint/2010/main" val="25488896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9EE40-0AC8-5316-E21E-E8D11C1BDFFF}"/>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8449CC8A-90C0-7173-892E-B5362B41CC94}"/>
              </a:ext>
            </a:extLst>
          </p:cNvPr>
          <p:cNvSpPr>
            <a:spLocks noGrp="1"/>
          </p:cNvSpPr>
          <p:nvPr>
            <p:ph idx="1"/>
          </p:nvPr>
        </p:nvSpPr>
        <p:spPr>
          <a:xfrm>
            <a:off x="1484310" y="-1691147"/>
            <a:ext cx="10018713" cy="7482348"/>
          </a:xfrm>
        </p:spPr>
        <p:txBody>
          <a:bodyPr/>
          <a:lstStyle/>
          <a:p>
            <a:pPr marL="0" indent="0" algn="just" rtl="1">
              <a:buNone/>
            </a:pPr>
            <a:r>
              <a:rPr lang="ar-SA" sz="1800" kern="100" dirty="0">
                <a:effectLst/>
                <a:latin typeface="Calibri" panose="020F0502020204030204" pitchFamily="34" charset="0"/>
                <a:ea typeface="Calibri" panose="020F0502020204030204" pitchFamily="34" charset="0"/>
                <a:cs typeface="Calibri" panose="020F0502020204030204" pitchFamily="34" charset="0"/>
              </a:rPr>
              <a:t>برای کار بازسازی </a:t>
            </a:r>
            <a:r>
              <a:rPr lang="en-US" sz="1800" kern="100" dirty="0">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effectLst/>
                <a:latin typeface="Calibri" panose="020F0502020204030204" pitchFamily="34" charset="0"/>
                <a:ea typeface="Calibri" panose="020F0502020204030204" pitchFamily="34" charset="0"/>
                <a:cs typeface="Calibri" panose="020F0502020204030204" pitchFamily="34" charset="0"/>
              </a:rPr>
              <a:t>، هدف اصلی بازیابی اطلاعات محدوده دینامیکی از دست رفته است. زیرا روش های مختلف عکسبرداری منجر به از دست دادن محدوده دینامیکی در درجات مختلف می شود و در نتیجه بیش از یک راه حل تصویر بازیابی شده است که فضای راه حل را بزرگ می کند. روش یادگیری دوگانه می تواند محدودیت های اضافی را به راه حل بازسازی </a:t>
            </a:r>
            <a:r>
              <a:rPr lang="en-US" sz="1800" kern="100" dirty="0">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effectLst/>
                <a:latin typeface="Calibri" panose="020F0502020204030204" pitchFamily="34" charset="0"/>
                <a:ea typeface="Calibri" panose="020F0502020204030204" pitchFamily="34" charset="0"/>
                <a:cs typeface="Calibri" panose="020F0502020204030204" pitchFamily="34" charset="0"/>
              </a:rPr>
              <a:t> اضافه کند تا فضای راه حل را کاهش دهد. در عین حال، روش یادگیری دوگانه همچنین می تواند از مجموعه داده های جفت نشده برای آموزش استفاده کند، مجموعه آموزشی را گسترش دهد، نمونه های آموزشی را غنی کند و توانایی تعمیم مدل را بهبود بخشد.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algn="just" rtl="1"/>
            <a:endParaRPr lang="en-US" dirty="0"/>
          </a:p>
        </p:txBody>
      </p:sp>
      <p:pic>
        <p:nvPicPr>
          <p:cNvPr id="4" name="Content Placeholder 4">
            <a:extLst>
              <a:ext uri="{FF2B5EF4-FFF2-40B4-BE49-F238E27FC236}">
                <a16:creationId xmlns:a16="http://schemas.microsoft.com/office/drawing/2014/main" id="{1C0DF2D9-6B39-C636-694C-90B94741A3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8079" y="2706328"/>
            <a:ext cx="7631174" cy="3862137"/>
          </a:xfrm>
          <a:prstGeom prst="rect">
            <a:avLst/>
          </a:prstGeom>
        </p:spPr>
      </p:pic>
      <p:sp>
        <p:nvSpPr>
          <p:cNvPr id="5" name="Slide Number Placeholder 4">
            <a:extLst>
              <a:ext uri="{FF2B5EF4-FFF2-40B4-BE49-F238E27FC236}">
                <a16:creationId xmlns:a16="http://schemas.microsoft.com/office/drawing/2014/main" id="{1FED7574-1BEF-0F5E-3B38-26002F01CC90}"/>
              </a:ext>
            </a:extLst>
          </p:cNvPr>
          <p:cNvSpPr>
            <a:spLocks noGrp="1"/>
          </p:cNvSpPr>
          <p:nvPr>
            <p:ph type="sldNum" sz="quarter" idx="12"/>
          </p:nvPr>
        </p:nvSpPr>
        <p:spPr/>
        <p:txBody>
          <a:bodyPr/>
          <a:lstStyle/>
          <a:p>
            <a:fld id="{77D54566-1E71-4525-9093-F663F55F61F9}" type="slidenum">
              <a:rPr lang="en-US" smtClean="0"/>
              <a:t>20</a:t>
            </a:fld>
            <a:endParaRPr lang="en-US"/>
          </a:p>
        </p:txBody>
      </p:sp>
    </p:spTree>
    <p:extLst>
      <p:ext uri="{BB962C8B-B14F-4D97-AF65-F5344CB8AC3E}">
        <p14:creationId xmlns:p14="http://schemas.microsoft.com/office/powerpoint/2010/main" val="3462045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428E6-AC12-F4B7-6404-D89B68D66ACA}"/>
              </a:ext>
            </a:extLst>
          </p:cNvPr>
          <p:cNvSpPr>
            <a:spLocks noGrp="1"/>
          </p:cNvSpPr>
          <p:nvPr>
            <p:ph type="title"/>
          </p:nvPr>
        </p:nvSpPr>
        <p:spPr/>
        <p:txBody>
          <a:bodyPr/>
          <a:lstStyle/>
          <a:p>
            <a:r>
              <a:rPr lang="en-US" i="0" dirty="0">
                <a:solidFill>
                  <a:srgbClr val="000000"/>
                </a:solidFill>
                <a:effectLst/>
                <a:latin typeface="Times New Roman" panose="02020603050405020304" pitchFamily="18" charset="0"/>
                <a:cs typeface="Times New Roman" panose="02020603050405020304" pitchFamily="18" charset="0"/>
              </a:rPr>
              <a:t>Attention mechanism</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76208481-4F09-5AF4-1B1E-E0BB0DB4E920}"/>
              </a:ext>
            </a:extLst>
          </p:cNvPr>
          <p:cNvSpPr>
            <a:spLocks noGrp="1"/>
          </p:cNvSpPr>
          <p:nvPr>
            <p:ph idx="1"/>
          </p:nvPr>
        </p:nvSpPr>
        <p:spPr/>
        <p:txBody>
          <a:bodyPr/>
          <a:lstStyle/>
          <a:p>
            <a:pPr marL="0" indent="0" algn="just" rtl="1">
              <a:buNone/>
            </a:pP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مکانیسم توجه یک سری پارامترهای وزنی را از طریق ساخت شبکه یاد می‌گیرد و سپس از این پارامترهای وزنی برای وزن‌دهی پویا به تصویر استفاده می‌کند تا بر مناطقی که به آن‌ها علاقه داریم تأکید کند و سایر مناطق نامرتبط را سرکوب کند. در زمینه بینایی کامپیوتر، مکانیسم توجه در طبقه بندی اشیا، تشخیص اشیا و وضوح فوق العاده و غیره به کار گرفته شده است. در جنبه بازسازی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در حال حاضر کاربردهای کمی وجود دارد. </a:t>
            </a:r>
            <a:r>
              <a:rPr lang="en-US" sz="18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AHDRNet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از توجه برای هدایت ترکیب تصاویر چند نوردهی استفاده می کند و </a:t>
            </a:r>
            <a:r>
              <a:rPr lang="en-US" sz="18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HDRNet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از توجه برای یادگیری کل اطلاعات تصویر برای بهبود توانایی استخراج ویژگی های جهانی استفاده می کند. ما از مکانیسم توجه برای تمرکز بر روی تنظیم بخشی که در معرض تغییر زیادی در محدوده دینامیکی است استفاده می کنیم</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p>
          <a:p>
            <a:pPr marL="0" indent="0" algn="just" rtl="1">
              <a:buNone/>
            </a:pPr>
            <a:endPar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0" indent="0" algn="just" rtl="1">
              <a:buNone/>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03A2752-8FE9-061A-A64E-5CE47546869C}"/>
              </a:ext>
            </a:extLst>
          </p:cNvPr>
          <p:cNvSpPr>
            <a:spLocks noGrp="1"/>
          </p:cNvSpPr>
          <p:nvPr>
            <p:ph type="sldNum" sz="quarter" idx="12"/>
          </p:nvPr>
        </p:nvSpPr>
        <p:spPr/>
        <p:txBody>
          <a:bodyPr/>
          <a:lstStyle/>
          <a:p>
            <a:fld id="{77D54566-1E71-4525-9093-F663F55F61F9}" type="slidenum">
              <a:rPr lang="en-US" smtClean="0"/>
              <a:t>21</a:t>
            </a:fld>
            <a:endParaRPr lang="en-US"/>
          </a:p>
        </p:txBody>
      </p:sp>
    </p:spTree>
    <p:extLst>
      <p:ext uri="{BB962C8B-B14F-4D97-AF65-F5344CB8AC3E}">
        <p14:creationId xmlns:p14="http://schemas.microsoft.com/office/powerpoint/2010/main" val="13666096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F852F-E1DA-A2F5-E9A2-F726800F583A}"/>
              </a:ext>
            </a:extLst>
          </p:cNvPr>
          <p:cNvSpPr>
            <a:spLocks noGrp="1"/>
          </p:cNvSpPr>
          <p:nvPr>
            <p:ph type="title"/>
          </p:nvPr>
        </p:nvSpPr>
        <p:spPr/>
        <p:txBody>
          <a:bodyPr/>
          <a:lstStyle/>
          <a:p>
            <a:r>
              <a:rPr lang="en-US" i="0" dirty="0">
                <a:solidFill>
                  <a:srgbClr val="000000"/>
                </a:solidFill>
                <a:effectLst/>
                <a:latin typeface="Times New Roman" panose="02020603050405020304" pitchFamily="18" charset="0"/>
                <a:cs typeface="Times New Roman" panose="02020603050405020304" pitchFamily="18" charset="0"/>
              </a:rPr>
              <a:t>Camera imaging process</a:t>
            </a:r>
            <a:br>
              <a:rPr lang="en-US" dirty="0"/>
            </a:br>
            <a:endParaRPr lang="en-US" dirty="0"/>
          </a:p>
        </p:txBody>
      </p:sp>
      <p:sp>
        <p:nvSpPr>
          <p:cNvPr id="3" name="Content Placeholder 2">
            <a:extLst>
              <a:ext uri="{FF2B5EF4-FFF2-40B4-BE49-F238E27FC236}">
                <a16:creationId xmlns:a16="http://schemas.microsoft.com/office/drawing/2014/main" id="{5EE5700B-56A7-C79B-5208-2DF70F696A54}"/>
              </a:ext>
            </a:extLst>
          </p:cNvPr>
          <p:cNvSpPr>
            <a:spLocks noGrp="1"/>
          </p:cNvSpPr>
          <p:nvPr>
            <p:ph idx="1"/>
          </p:nvPr>
        </p:nvSpPr>
        <p:spPr/>
        <p:txBody>
          <a:bodyPr/>
          <a:lstStyle/>
          <a:p>
            <a:pPr marL="0" indent="0" algn="r" rtl="1">
              <a:lnSpc>
                <a:spcPct val="107000"/>
              </a:lnSpc>
              <a:spcBef>
                <a:spcPts val="0"/>
              </a:spcBef>
              <a:spcAft>
                <a:spcPts val="0"/>
              </a:spcAft>
              <a:buNone/>
            </a:pPr>
            <a:r>
              <a:rPr lang="ar-SA" sz="1800" kern="100" dirty="0">
                <a:effectLst/>
                <a:latin typeface="Calibri" panose="020F0502020204030204" pitchFamily="34" charset="0"/>
                <a:ea typeface="Calibri" panose="020F0502020204030204" pitchFamily="34" charset="0"/>
                <a:cs typeface="Calibri" panose="020F0502020204030204" pitchFamily="34" charset="0"/>
              </a:rPr>
              <a:t>ما به فرآیند تصویربرداری دوربین در فرآیند بازسازی </a:t>
            </a:r>
            <a:r>
              <a:rPr lang="en-US" sz="1800" kern="100" dirty="0">
                <a:effectLst/>
                <a:latin typeface="Calibri" panose="020F0502020204030204" pitchFamily="34" charset="0"/>
                <a:ea typeface="Calibri" panose="020F0502020204030204" pitchFamily="34" charset="0"/>
                <a:cs typeface="Calibri" panose="020F0502020204030204" pitchFamily="34" charset="0"/>
              </a:rPr>
              <a:t>HDR </a:t>
            </a:r>
            <a:r>
              <a:rPr lang="ar-SA" sz="1800" kern="100" dirty="0">
                <a:effectLst/>
                <a:latin typeface="Calibri" panose="020F0502020204030204" pitchFamily="34" charset="0"/>
                <a:ea typeface="Calibri" panose="020F0502020204030204" pitchFamily="34" charset="0"/>
                <a:cs typeface="Calibri" panose="020F0502020204030204" pitchFamily="34" charset="0"/>
              </a:rPr>
              <a:t>اشاره می کنیم. اگرچه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RCPNet</a:t>
            </a: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ar-SA" sz="1800" kern="100" dirty="0">
                <a:effectLst/>
                <a:latin typeface="Calibri" panose="020F0502020204030204" pitchFamily="34" charset="0"/>
                <a:ea typeface="Calibri" panose="020F0502020204030204" pitchFamily="34" charset="0"/>
                <a:cs typeface="Calibri" panose="020F0502020204030204" pitchFamily="34" charset="0"/>
              </a:rPr>
              <a:t>کاستی های احتمالی در هر یک از اجزای فرآیند تصویربرداری را به طور کامل تجزیه و تحلیل کرده است، اما مشکل دشوار ناشی از برگشت ناپذیری از دست دادن اطلاعات را در نظر نمی گیرد. ما در کار خود از یک شبکه دوگانه یادگیری دوطرفه برای کاهش دشواری راه حل و رسیدن به هدف بهبود عملکرد استفاده می کنیم. تکنیک های بررسی شده در جدول 1 خلاصه شده است.</a:t>
            </a:r>
            <a:endParaRPr lang="en-US" sz="1800" dirty="0">
              <a:latin typeface="Calibri" panose="020F0502020204030204" pitchFamily="34" charset="0"/>
              <a:cs typeface="Calibri" panose="020F0502020204030204" pitchFamily="34" charset="0"/>
            </a:endParaRPr>
          </a:p>
          <a:p>
            <a:pPr marL="0" marR="0" indent="0" algn="r" rtl="1">
              <a:lnSpc>
                <a:spcPct val="107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r" rtl="1">
              <a:lnSpc>
                <a:spcPct val="107000"/>
              </a:lnSpc>
              <a:spcBef>
                <a:spcPts val="0"/>
              </a:spcBef>
              <a:spcAft>
                <a:spcPts val="0"/>
              </a:spcAft>
              <a:buNone/>
            </a:pPr>
            <a:endParaRPr lang="en-US" sz="1800" kern="100" dirty="0">
              <a:latin typeface="Calibri" panose="020F0502020204030204" pitchFamily="34" charset="0"/>
              <a:ea typeface="Calibri" panose="020F0502020204030204" pitchFamily="34" charset="0"/>
              <a:cs typeface="Calibri" panose="020F0502020204030204" pitchFamily="34" charset="0"/>
            </a:endParaRPr>
          </a:p>
          <a:p>
            <a:pPr marL="0" marR="0" indent="0" algn="r" rtl="1">
              <a:lnSpc>
                <a:spcPct val="107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r" rtl="1">
              <a:lnSpc>
                <a:spcPct val="107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E4CB0A7-297E-4930-A740-9E4D792A1D4D}"/>
              </a:ext>
            </a:extLst>
          </p:cNvPr>
          <p:cNvSpPr>
            <a:spLocks noGrp="1"/>
          </p:cNvSpPr>
          <p:nvPr>
            <p:ph type="sldNum" sz="quarter" idx="12"/>
          </p:nvPr>
        </p:nvSpPr>
        <p:spPr/>
        <p:txBody>
          <a:bodyPr/>
          <a:lstStyle/>
          <a:p>
            <a:fld id="{77D54566-1E71-4525-9093-F663F55F61F9}" type="slidenum">
              <a:rPr lang="en-US" smtClean="0"/>
              <a:t>22</a:t>
            </a:fld>
            <a:endParaRPr lang="en-US"/>
          </a:p>
        </p:txBody>
      </p:sp>
    </p:spTree>
    <p:extLst>
      <p:ext uri="{BB962C8B-B14F-4D97-AF65-F5344CB8AC3E}">
        <p14:creationId xmlns:p14="http://schemas.microsoft.com/office/powerpoint/2010/main" val="2682156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A53B2-BD61-DD22-7238-58963EFE7D35}"/>
              </a:ext>
            </a:extLst>
          </p:cNvPr>
          <p:cNvSpPr>
            <a:spLocks noGrp="1"/>
          </p:cNvSpPr>
          <p:nvPr>
            <p:ph type="title"/>
          </p:nvPr>
        </p:nvSpPr>
        <p:spPr>
          <a:xfrm>
            <a:off x="1484311" y="511278"/>
            <a:ext cx="10018713" cy="1927122"/>
          </a:xfrm>
        </p:spPr>
        <p:txBody>
          <a:bodyPr/>
          <a:lstStyle/>
          <a:p>
            <a:r>
              <a:rPr lang="en-US" i="0" dirty="0">
                <a:solidFill>
                  <a:srgbClr val="000000"/>
                </a:solidFill>
                <a:effectLst/>
                <a:latin typeface="Times New Roman" panose="02020603050405020304" pitchFamily="18" charset="0"/>
                <a:cs typeface="Times New Roman" panose="02020603050405020304" pitchFamily="18" charset="0"/>
              </a:rPr>
              <a:t>The proposed method</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C34B758F-9E30-736C-D82F-1BD4C05122D3}"/>
              </a:ext>
            </a:extLst>
          </p:cNvPr>
          <p:cNvSpPr>
            <a:spLocks noGrp="1"/>
          </p:cNvSpPr>
          <p:nvPr>
            <p:ph type="body" sz="half" idx="4294967295"/>
          </p:nvPr>
        </p:nvSpPr>
        <p:spPr>
          <a:xfrm>
            <a:off x="1268360" y="1681316"/>
            <a:ext cx="10234663" cy="5176684"/>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همانطور که در شکل 1 نشان داده شده است ، ما از ایده یادگیری دوگانه برای محدود کردن فضای راه حل به منظور بهبود توانایی یادگیری و مکانیسم توجه برای تنظیم کیفیت کلی تصویر استفاده می کنیم.</a:t>
            </a:r>
            <a:r>
              <a:rPr lang="en-US" sz="1800" dirty="0">
                <a:latin typeface="Calibri" panose="020F0502020204030204" pitchFamily="34" charset="0"/>
                <a:cs typeface="Calibri" panose="020F0502020204030204" pitchFamily="34" charset="0"/>
              </a:rPr>
              <a:t> </a:t>
            </a:r>
          </a:p>
          <a:p>
            <a:pPr marL="0" indent="0" algn="just" rtl="1">
              <a:buNone/>
            </a:pPr>
            <a:r>
              <a:rPr lang="fa-IR" sz="1800" dirty="0">
                <a:latin typeface="Calibri" panose="020F0502020204030204" pitchFamily="34" charset="0"/>
                <a:cs typeface="Calibri" panose="020F0502020204030204" pitchFamily="34" charset="0"/>
              </a:rPr>
              <a:t>در فرآیند تصویربرداری دوربین، دوربین ابتدا از یک پردازش کوتاه برای به دست آوردن مقدار محدوده دینامیکی استفاده می کند --&gt; </a:t>
            </a: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در مجموعه داده های زوج ، در مرحله اول ، ماژول های اولیه و ثانویه در هر مرحله به طور مستقل آموزش می بینند تا یک مدل اولیه را با آموزش فردی و مشترک بدست آورند. سپس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Network </a:t>
            </a:r>
            <a:r>
              <a:rPr lang="fa-IR" sz="1800" dirty="0">
                <a:latin typeface="Calibri" panose="020F0502020204030204" pitchFamily="34" charset="0"/>
                <a:cs typeface="Calibri" panose="020F0502020204030204" pitchFamily="34" charset="0"/>
              </a:rPr>
              <a:t>آموزش داده می شوند. پس از آن ، از مجموعه داده های بدون زوج برای تنظیم دقیق ماژول های اولیه و ثانویه استفاده می شود. در مقایسه با رویکرد آموزش نظارت شده با استفاده از مجموعه داده های زوج تنها ، آموزش نیمه نظارتی پیشنهادی با استفاده از مجموعه داده های بدون جفت می تواند تصاویر خروجی با کیفیت بالاتر را بدست آورد. در ادامه ، شبکه های عصبی دوگانه پیشنهادی در سه مرحله و شبکه بهینه سازی کلی با جزئیات توضیح داده شده است.</a:t>
            </a:r>
            <a:endParaRPr lang="en-US" sz="1800" dirty="0">
              <a:latin typeface="Calibri" panose="020F0502020204030204" pitchFamily="34" charset="0"/>
              <a:cs typeface="Calibri" panose="020F0502020204030204" pitchFamily="34" charset="0"/>
            </a:endParaRPr>
          </a:p>
          <a:p>
            <a:pPr marL="0" indent="0" algn="just" rtl="1">
              <a:buNone/>
            </a:pPr>
            <a:endParaRPr lang="fa-IR" sz="1800" dirty="0">
              <a:latin typeface="Calibri" panose="020F0502020204030204" pitchFamily="34" charset="0"/>
              <a:cs typeface="Calibri" panose="020F0502020204030204" pitchFamily="34" charset="0"/>
            </a:endParaRPr>
          </a:p>
        </p:txBody>
      </p:sp>
      <p:pic>
        <p:nvPicPr>
          <p:cNvPr id="5" name="Content Placeholder 7">
            <a:extLst>
              <a:ext uri="{FF2B5EF4-FFF2-40B4-BE49-F238E27FC236}">
                <a16:creationId xmlns:a16="http://schemas.microsoft.com/office/drawing/2014/main" id="{2C09143A-45A0-038F-0CC5-7011C7AC47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359" y="2955757"/>
            <a:ext cx="4894262" cy="1128295"/>
          </a:xfrm>
          <a:prstGeom prst="rect">
            <a:avLst/>
          </a:prstGeom>
        </p:spPr>
      </p:pic>
      <p:pic>
        <p:nvPicPr>
          <p:cNvPr id="6" name="Content Placeholder 9">
            <a:extLst>
              <a:ext uri="{FF2B5EF4-FFF2-40B4-BE49-F238E27FC236}">
                <a16:creationId xmlns:a16="http://schemas.microsoft.com/office/drawing/2014/main" id="{CD0A8DB8-1EDF-6616-3851-A96E5AC2CD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5976" y="2698474"/>
            <a:ext cx="2873691" cy="2370055"/>
          </a:xfrm>
          <a:prstGeom prst="rect">
            <a:avLst/>
          </a:prstGeom>
        </p:spPr>
      </p:pic>
      <p:sp>
        <p:nvSpPr>
          <p:cNvPr id="4" name="Slide Number Placeholder 3">
            <a:extLst>
              <a:ext uri="{FF2B5EF4-FFF2-40B4-BE49-F238E27FC236}">
                <a16:creationId xmlns:a16="http://schemas.microsoft.com/office/drawing/2014/main" id="{D09A40CF-8194-E1B0-A6F2-20CDDAD3AC23}"/>
              </a:ext>
            </a:extLst>
          </p:cNvPr>
          <p:cNvSpPr>
            <a:spLocks noGrp="1"/>
          </p:cNvSpPr>
          <p:nvPr>
            <p:ph type="sldNum" sz="quarter" idx="12"/>
          </p:nvPr>
        </p:nvSpPr>
        <p:spPr/>
        <p:txBody>
          <a:bodyPr/>
          <a:lstStyle/>
          <a:p>
            <a:fld id="{77D54566-1E71-4525-9093-F663F55F61F9}" type="slidenum">
              <a:rPr lang="en-US" smtClean="0"/>
              <a:t>23</a:t>
            </a:fld>
            <a:endParaRPr lang="en-US"/>
          </a:p>
        </p:txBody>
      </p:sp>
    </p:spTree>
    <p:extLst>
      <p:ext uri="{BB962C8B-B14F-4D97-AF65-F5344CB8AC3E}">
        <p14:creationId xmlns:p14="http://schemas.microsoft.com/office/powerpoint/2010/main" val="16344009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1412B-302C-4410-71CC-D282F6E1A654}"/>
              </a:ext>
            </a:extLst>
          </p:cNvPr>
          <p:cNvSpPr>
            <a:spLocks noGrp="1"/>
          </p:cNvSpPr>
          <p:nvPr>
            <p:ph type="title"/>
          </p:nvPr>
        </p:nvSpPr>
        <p:spPr/>
        <p:txBody>
          <a:bodyPr>
            <a:normAutofit/>
          </a:bodyPr>
          <a:lstStyle/>
          <a:p>
            <a:r>
              <a:rPr lang="en-US" i="1" dirty="0">
                <a:solidFill>
                  <a:srgbClr val="000000"/>
                </a:solidFill>
                <a:effectLst/>
                <a:latin typeface="Times New Roman" panose="02020603050405020304" pitchFamily="18" charset="0"/>
                <a:cs typeface="Times New Roman" panose="02020603050405020304" pitchFamily="18" charset="0"/>
              </a:rPr>
              <a:t>3.1. Dequantization network (</a:t>
            </a:r>
            <a:r>
              <a:rPr lang="en-US" i="1" dirty="0" err="1">
                <a:solidFill>
                  <a:srgbClr val="000000"/>
                </a:solidFill>
                <a:effectLst/>
                <a:latin typeface="Times New Roman" panose="02020603050405020304" pitchFamily="18" charset="0"/>
                <a:cs typeface="Times New Roman" panose="02020603050405020304" pitchFamily="18" charset="0"/>
              </a:rPr>
              <a:t>Dnet</a:t>
            </a:r>
            <a:r>
              <a:rPr lang="en-US" i="1" dirty="0">
                <a:solidFill>
                  <a:srgbClr val="000000"/>
                </a:solidFill>
                <a:effectLst/>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FE3DF4CE-AC4B-6662-4FF5-C55C841E7A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41532" y="2667000"/>
            <a:ext cx="7104273" cy="3124200"/>
          </a:xfrm>
        </p:spPr>
      </p:pic>
      <p:sp>
        <p:nvSpPr>
          <p:cNvPr id="3" name="Slide Number Placeholder 2">
            <a:extLst>
              <a:ext uri="{FF2B5EF4-FFF2-40B4-BE49-F238E27FC236}">
                <a16:creationId xmlns:a16="http://schemas.microsoft.com/office/drawing/2014/main" id="{6FACBBED-1EA2-B0AE-DD22-E43430E4671C}"/>
              </a:ext>
            </a:extLst>
          </p:cNvPr>
          <p:cNvSpPr>
            <a:spLocks noGrp="1"/>
          </p:cNvSpPr>
          <p:nvPr>
            <p:ph type="sldNum" sz="quarter" idx="12"/>
          </p:nvPr>
        </p:nvSpPr>
        <p:spPr/>
        <p:txBody>
          <a:bodyPr/>
          <a:lstStyle/>
          <a:p>
            <a:fld id="{77D54566-1E71-4525-9093-F663F55F61F9}" type="slidenum">
              <a:rPr lang="en-US" smtClean="0"/>
              <a:t>24</a:t>
            </a:fld>
            <a:endParaRPr lang="en-US"/>
          </a:p>
        </p:txBody>
      </p:sp>
    </p:spTree>
    <p:extLst>
      <p:ext uri="{BB962C8B-B14F-4D97-AF65-F5344CB8AC3E}">
        <p14:creationId xmlns:p14="http://schemas.microsoft.com/office/powerpoint/2010/main" val="4776568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3E3CF-1F85-480D-985A-5E8497AB3A82}"/>
              </a:ext>
            </a:extLst>
          </p:cNvPr>
          <p:cNvSpPr>
            <a:spLocks noGrp="1"/>
          </p:cNvSpPr>
          <p:nvPr>
            <p:ph type="title"/>
          </p:nvPr>
        </p:nvSpPr>
        <p:spPr>
          <a:xfrm>
            <a:off x="1484311" y="304800"/>
            <a:ext cx="10018713" cy="2133599"/>
          </a:xfrm>
        </p:spPr>
        <p:txBody>
          <a:bodyPr>
            <a:normAutofit/>
          </a:bodyPr>
          <a:lstStyle/>
          <a:p>
            <a:r>
              <a:rPr lang="en-US" i="1" dirty="0">
                <a:solidFill>
                  <a:srgbClr val="000000"/>
                </a:solidFill>
                <a:effectLst/>
                <a:latin typeface="Times New Roman" panose="02020603050405020304" pitchFamily="18" charset="0"/>
                <a:cs typeface="Times New Roman" panose="02020603050405020304" pitchFamily="18" charset="0"/>
              </a:rPr>
              <a:t>3.1. Dequantization network (</a:t>
            </a:r>
            <a:r>
              <a:rPr lang="en-US" i="1" dirty="0" err="1">
                <a:solidFill>
                  <a:srgbClr val="000000"/>
                </a:solidFill>
                <a:effectLst/>
                <a:latin typeface="Times New Roman" panose="02020603050405020304" pitchFamily="18" charset="0"/>
                <a:cs typeface="Times New Roman" panose="02020603050405020304" pitchFamily="18" charset="0"/>
              </a:rPr>
              <a:t>Dnet</a:t>
            </a:r>
            <a:r>
              <a:rPr lang="en-US" i="1" dirty="0">
                <a:solidFill>
                  <a:srgbClr val="000000"/>
                </a:solidFill>
                <a:effectLst/>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074F7BC-017F-3CA1-FE60-5CCC429B7F28}"/>
              </a:ext>
            </a:extLst>
          </p:cNvPr>
          <p:cNvSpPr>
            <a:spLocks noGrp="1"/>
          </p:cNvSpPr>
          <p:nvPr>
            <p:ph idx="1"/>
          </p:nvPr>
        </p:nvSpPr>
        <p:spPr>
          <a:xfrm>
            <a:off x="1484310" y="2015613"/>
            <a:ext cx="10018713" cy="4650658"/>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در فرآیند تصویربرداری دوربین، تصویر 32 بیتی به یک تصویر </a:t>
            </a:r>
            <a:r>
              <a:rPr lang="en-US" sz="1800" dirty="0">
                <a:latin typeface="Calibri" panose="020F0502020204030204" pitchFamily="34" charset="0"/>
                <a:cs typeface="Calibri" panose="020F0502020204030204" pitchFamily="34" charset="0"/>
              </a:rPr>
              <a:t>LDR 8 </a:t>
            </a:r>
            <a:r>
              <a:rPr lang="fa-IR" sz="1800" dirty="0">
                <a:latin typeface="Calibri" panose="020F0502020204030204" pitchFamily="34" charset="0"/>
                <a:cs typeface="Calibri" panose="020F0502020204030204" pitchFamily="34" charset="0"/>
              </a:rPr>
              <a:t>بیتی کوانتیزه می شود. این عملیات کوانتیزاسیون عمدتاً از طریق فرمول زیر انجام می شود:</a:t>
            </a:r>
          </a:p>
          <a:p>
            <a:pPr marL="0" indent="0" algn="just" rtl="1">
              <a:buNone/>
            </a:pPr>
            <a:r>
              <a:rPr lang="fa-IR" sz="1800" dirty="0">
                <a:latin typeface="Calibri" panose="020F0502020204030204" pitchFamily="34" charset="0"/>
                <a:cs typeface="Calibri" panose="020F0502020204030204" pitchFamily="34" charset="0"/>
              </a:rPr>
              <a:t>که در آن 𝐿̃ نتیجه کوانتیزه شدن 𝐼̃𝑛 است.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تابع کوانتیزاسیون یادگیری دوگانه را تشکیل می دهند. وظیفه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بازیابی اطلاعات از دست رفته و سرکوب نویز است، در حالی که تابع کوانتیزه کردن نتایج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را با اطمینان از عدم تولید نویز جدید محدود می کند.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از ساختار شبکه </a:t>
            </a:r>
            <a:r>
              <a:rPr lang="en-US" sz="1800" dirty="0">
                <a:latin typeface="Calibri" panose="020F0502020204030204" pitchFamily="34" charset="0"/>
                <a:cs typeface="Calibri" panose="020F0502020204030204" pitchFamily="34" charset="0"/>
              </a:rPr>
              <a:t>U-Net </a:t>
            </a:r>
            <a:r>
              <a:rPr lang="fa-IR" sz="1800" dirty="0">
                <a:latin typeface="Calibri" panose="020F0502020204030204" pitchFamily="34" charset="0"/>
                <a:cs typeface="Calibri" panose="020F0502020204030204" pitchFamily="34" charset="0"/>
              </a:rPr>
              <a:t>با 6 پشته لایه که هر کدام دارای دو لایه کانولوشن هستند استفاده می کند.</a:t>
            </a:r>
          </a:p>
          <a:p>
            <a:pPr marL="0" indent="0" algn="just" rtl="1">
              <a:buNone/>
            </a:pPr>
            <a:r>
              <a:rPr lang="fa-IR" sz="1800" dirty="0">
                <a:latin typeface="Calibri" panose="020F0502020204030204" pitchFamily="34" charset="0"/>
                <a:cs typeface="Calibri" panose="020F0502020204030204" pitchFamily="34" charset="0"/>
              </a:rPr>
              <a:t>آموزش مجموعه داده جفتی: در فرآیند آموزش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𝐿 </a:t>
            </a:r>
            <a:r>
              <a:rPr lang="fa-IR" sz="1800" dirty="0">
                <a:latin typeface="Calibri" panose="020F0502020204030204" pitchFamily="34" charset="0"/>
                <a:cs typeface="Calibri" panose="020F0502020204030204" pitchFamily="34" charset="0"/>
              </a:rPr>
              <a:t>را به عنوان ورودی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می گیریم و خروجی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𝐼̃𝑛 </a:t>
            </a:r>
            <a:r>
              <a:rPr lang="fa-IR" sz="1800" dirty="0">
                <a:latin typeface="Calibri" panose="020F0502020204030204" pitchFamily="34" charset="0"/>
                <a:cs typeface="Calibri" panose="020F0502020204030204" pitchFamily="34" charset="0"/>
              </a:rPr>
              <a:t>و یک تصویر کوانتیزه معکوس 𝐼̂𝑛 تولید شده از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را به تابع ضرر برای یادگیری می آوریم. برای تمرین انفرادی، تابع ضرر است:</a:t>
            </a:r>
          </a:p>
          <a:p>
            <a:pPr marL="0" indent="0" algn="just">
              <a:buNone/>
            </a:pPr>
            <a:endParaRPr lang="fa-IR" sz="19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برای فرآیند آموزش دوگانه مشترک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عملیات کوانتیزاسیون را به آموزش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می برد. تابع ضرر است،جایی که 𝜆𝑑𝑛_𝑑𝑢𝑎𝑙 پارامتر وزن دوگانه است:</a:t>
            </a: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آموزش در مورد مجموعه داده جفت نشده: مجموعه داده جفت نشده، فقط حاوی تصاویر </a:t>
            </a:r>
            <a:r>
              <a:rPr lang="en-US" sz="1800" dirty="0">
                <a:latin typeface="Calibri" panose="020F0502020204030204" pitchFamily="34" charset="0"/>
                <a:cs typeface="Calibri" panose="020F0502020204030204" pitchFamily="34" charset="0"/>
              </a:rPr>
              <a:t>LDR 𝐿، </a:t>
            </a:r>
            <a:r>
              <a:rPr lang="fa-IR" sz="1800" dirty="0">
                <a:latin typeface="Calibri" panose="020F0502020204030204" pitchFamily="34" charset="0"/>
                <a:cs typeface="Calibri" panose="020F0502020204030204" pitchFamily="34" charset="0"/>
              </a:rPr>
              <a:t>به عنوان ورودی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خروجی 𝐼̂𝑛 از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عنوان ورودی عملیات کوانتیزه سازی استفاده می شود. تابع ضرر است </a:t>
            </a:r>
            <a:endParaRPr lang="en-US" sz="1800" dirty="0">
              <a:latin typeface="Calibri" panose="020F0502020204030204" pitchFamily="34" charset="0"/>
              <a:cs typeface="Calibri" panose="020F0502020204030204" pitchFamily="34" charset="0"/>
            </a:endParaRPr>
          </a:p>
          <a:p>
            <a:pPr marL="0" indent="0" algn="just" rtl="1">
              <a:buNone/>
            </a:pPr>
            <a:endParaRPr lang="en-US" sz="1900" dirty="0">
              <a:latin typeface="Calibri" panose="020F0502020204030204" pitchFamily="34" charset="0"/>
              <a:cs typeface="Calibri" panose="020F0502020204030204" pitchFamily="34" charset="0"/>
            </a:endParaRPr>
          </a:p>
          <a:p>
            <a:pPr marL="0" indent="0" algn="r">
              <a:buNone/>
            </a:pPr>
            <a:endParaRPr lang="fa-IR" dirty="0"/>
          </a:p>
        </p:txBody>
      </p:sp>
      <p:pic>
        <p:nvPicPr>
          <p:cNvPr id="7" name="Picture 6">
            <a:extLst>
              <a:ext uri="{FF2B5EF4-FFF2-40B4-BE49-F238E27FC236}">
                <a16:creationId xmlns:a16="http://schemas.microsoft.com/office/drawing/2014/main" id="{C5CA978D-7D1E-902B-1116-5E01EB55A8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0736" y="2260826"/>
            <a:ext cx="4938188" cy="335309"/>
          </a:xfrm>
          <a:prstGeom prst="rect">
            <a:avLst/>
          </a:prstGeom>
        </p:spPr>
      </p:pic>
      <p:pic>
        <p:nvPicPr>
          <p:cNvPr id="5" name="Picture 4">
            <a:extLst>
              <a:ext uri="{FF2B5EF4-FFF2-40B4-BE49-F238E27FC236}">
                <a16:creationId xmlns:a16="http://schemas.microsoft.com/office/drawing/2014/main" id="{4B877A0C-0489-1AAF-42CC-B31D8D9551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2633" y="4121410"/>
            <a:ext cx="4976291" cy="327688"/>
          </a:xfrm>
          <a:prstGeom prst="rect">
            <a:avLst/>
          </a:prstGeom>
        </p:spPr>
      </p:pic>
      <p:pic>
        <p:nvPicPr>
          <p:cNvPr id="6" name="Picture 5">
            <a:extLst>
              <a:ext uri="{FF2B5EF4-FFF2-40B4-BE49-F238E27FC236}">
                <a16:creationId xmlns:a16="http://schemas.microsoft.com/office/drawing/2014/main" id="{A0062ED6-1D51-2D8F-6132-566A2DFF9C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0736" y="4963838"/>
            <a:ext cx="5014395" cy="350550"/>
          </a:xfrm>
          <a:prstGeom prst="rect">
            <a:avLst/>
          </a:prstGeom>
        </p:spPr>
      </p:pic>
      <p:pic>
        <p:nvPicPr>
          <p:cNvPr id="8" name="Picture 7">
            <a:extLst>
              <a:ext uri="{FF2B5EF4-FFF2-40B4-BE49-F238E27FC236}">
                <a16:creationId xmlns:a16="http://schemas.microsoft.com/office/drawing/2014/main" id="{84CAAC30-B6DF-9893-A2D3-D8D5550CDF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2633" y="5974373"/>
            <a:ext cx="5014395" cy="327688"/>
          </a:xfrm>
          <a:prstGeom prst="rect">
            <a:avLst/>
          </a:prstGeom>
        </p:spPr>
      </p:pic>
      <p:sp>
        <p:nvSpPr>
          <p:cNvPr id="4" name="Slide Number Placeholder 3">
            <a:extLst>
              <a:ext uri="{FF2B5EF4-FFF2-40B4-BE49-F238E27FC236}">
                <a16:creationId xmlns:a16="http://schemas.microsoft.com/office/drawing/2014/main" id="{E0505931-29FB-89D1-245D-9E295818E851}"/>
              </a:ext>
            </a:extLst>
          </p:cNvPr>
          <p:cNvSpPr>
            <a:spLocks noGrp="1"/>
          </p:cNvSpPr>
          <p:nvPr>
            <p:ph type="sldNum" sz="quarter" idx="12"/>
          </p:nvPr>
        </p:nvSpPr>
        <p:spPr/>
        <p:txBody>
          <a:bodyPr/>
          <a:lstStyle/>
          <a:p>
            <a:fld id="{77D54566-1E71-4525-9093-F663F55F61F9}" type="slidenum">
              <a:rPr lang="en-US" smtClean="0"/>
              <a:t>25</a:t>
            </a:fld>
            <a:endParaRPr lang="en-US"/>
          </a:p>
        </p:txBody>
      </p:sp>
    </p:spTree>
    <p:extLst>
      <p:ext uri="{BB962C8B-B14F-4D97-AF65-F5344CB8AC3E}">
        <p14:creationId xmlns:p14="http://schemas.microsoft.com/office/powerpoint/2010/main" val="2627614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1C47C-8B08-12D0-80D4-DB682F2801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3.2. Dual non-linear mapping</a:t>
            </a:r>
          </a:p>
        </p:txBody>
      </p:sp>
      <p:sp>
        <p:nvSpPr>
          <p:cNvPr id="3" name="Content Placeholder 2">
            <a:extLst>
              <a:ext uri="{FF2B5EF4-FFF2-40B4-BE49-F238E27FC236}">
                <a16:creationId xmlns:a16="http://schemas.microsoft.com/office/drawing/2014/main" id="{B3F7B3FB-2997-185F-BFCA-44E320B86F3D}"/>
              </a:ext>
            </a:extLst>
          </p:cNvPr>
          <p:cNvSpPr>
            <a:spLocks noGrp="1"/>
          </p:cNvSpPr>
          <p:nvPr>
            <p:ph idx="1"/>
          </p:nvPr>
        </p:nvSpPr>
        <p:spPr>
          <a:xfrm>
            <a:off x="1484310" y="2666999"/>
            <a:ext cx="10018713" cy="3505201"/>
          </a:xfrm>
        </p:spPr>
        <p:txBody>
          <a:bodyPr>
            <a:normAutofit fontScale="92500" lnSpcReduction="20000"/>
          </a:bodyPr>
          <a:lstStyle/>
          <a:p>
            <a:pPr marL="0" indent="0" algn="just" rtl="1">
              <a:buNone/>
            </a:pPr>
            <a:r>
              <a:rPr lang="fa-IR" sz="1800" dirty="0">
                <a:latin typeface="Calibri" panose="020F0502020204030204" pitchFamily="34" charset="0"/>
                <a:cs typeface="Calibri" panose="020F0502020204030204" pitchFamily="34" charset="0"/>
              </a:rPr>
              <a:t>فرآیند نگاشت غیرخطی مقدار روشنایی به دست آمده توسط دوربین را به مقدار روشنایی تصویر دیجیتال از طریق یک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عملکرد پاسخ دوربین) نگاشت می کند و ممکن است عملکردهای مختلفی در دوربین های مختلف استفاده شود. از آنجایی که تغییر روشنایی درک شده توسط چشم انسان یک رابطه خطی با تغییر مقدار واقعی روشنایی نیست،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می تواند مقدار روشنایی به دست آمده توسط دوربین را به مقدار روشنایی مشاهده شده توسط چشم انسان ترسیم کند. بنابراین اگر بخواهیم فرآیند تصویربرداری دوربین را دوباره فرموله کنیم، به روشی برای تخمین عملکرد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نیاز است. به طور مشابه، برای بازیابی یک 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به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معکوس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نیز نیاز داریم. بنابراین، همانطور که در شکل 2 نشان داده شده است، یادگیری دوگانه فرآیند نگاشت غیرخطی بیشتر به دو شبکه تقسیم می شود: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وظیفه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یادگیری فرآیند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است در حالی که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CRF </a:t>
            </a:r>
            <a:r>
              <a:rPr lang="fa-IR" sz="1800" dirty="0">
                <a:latin typeface="Calibri" panose="020F0502020204030204" pitchFamily="34" charset="0"/>
                <a:cs typeface="Calibri" panose="020F0502020204030204" pitchFamily="34" charset="0"/>
              </a:rPr>
              <a:t>را یاد می گیرد که یادگیری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را هدایت می کند.</a:t>
            </a: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یک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یا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معمولاً با نمونه برداری یکنواخت از 1024 نقطه بین [0، 1] گسسته می شود. با توجه به مدل </a:t>
            </a:r>
            <a:r>
              <a:rPr lang="en-US" sz="1800" dirty="0">
                <a:latin typeface="Calibri" panose="020F0502020204030204" pitchFamily="34" charset="0"/>
                <a:cs typeface="Calibri" panose="020F0502020204030204" pitchFamily="34" charset="0"/>
              </a:rPr>
              <a:t>EMOR، </a:t>
            </a:r>
            <a:r>
              <a:rPr lang="fa-IR" sz="1800" dirty="0">
                <a:latin typeface="Calibri" panose="020F0502020204030204" pitchFamily="34" charset="0"/>
                <a:cs typeface="Calibri" panose="020F0502020204030204" pitchFamily="34" charset="0"/>
              </a:rPr>
              <a:t>یک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یا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را می توان با بردارهای پایه 𝑘 نشان داد، بنابراین مسئله ما به حل ضرایب بردارهای پایه 𝑘 تبدیل می شود (در کار ما 𝑘 = 11). بر این اساس هدف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یافتن بردار ضریب 𝑐𝑐𝑟𝑓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و هدف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ترتیب یافتن بردار ضریب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است.</a:t>
            </a:r>
          </a:p>
          <a:p>
            <a:pPr marL="0" indent="0" algn="just" rtl="1">
              <a:buNone/>
            </a:pPr>
            <a:r>
              <a:rPr lang="fa-IR" sz="1800" dirty="0">
                <a:latin typeface="Calibri" panose="020F0502020204030204" pitchFamily="34" charset="0"/>
                <a:cs typeface="Calibri" panose="020F0502020204030204" pitchFamily="34" charset="0"/>
              </a:rPr>
              <a:t>از آنجایی که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یک منحنی یکنواخت غیر خطی یک به یک است، منحنی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همان فضای نظری منحنی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را دارد. بنابراین،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می توانند از یک ساختار شبکه استفاده کنند. علاوه بر این، با توجه به اینکه لبه و هیستوگرام برای تخمین منحنی های </a:t>
            </a:r>
            <a:r>
              <a:rPr lang="en-US" sz="1800" dirty="0">
                <a:latin typeface="Calibri" panose="020F0502020204030204" pitchFamily="34" charset="0"/>
                <a:cs typeface="Calibri" panose="020F0502020204030204" pitchFamily="34" charset="0"/>
              </a:rPr>
              <a:t>CRF </a:t>
            </a:r>
            <a:r>
              <a:rPr lang="fa-IR" sz="1800" dirty="0">
                <a:latin typeface="Calibri" panose="020F0502020204030204" pitchFamily="34" charset="0"/>
                <a:cs typeface="Calibri" panose="020F0502020204030204" pitchFamily="34" charset="0"/>
              </a:rPr>
              <a:t>یا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مفید هستند، اطلاعات لبه به دست آمده توسط فیلتر </a:t>
            </a:r>
            <a:r>
              <a:rPr lang="en-US" sz="1800" dirty="0">
                <a:latin typeface="Calibri" panose="020F0502020204030204" pitchFamily="34" charset="0"/>
                <a:cs typeface="Calibri" panose="020F0502020204030204" pitchFamily="34" charset="0"/>
              </a:rPr>
              <a:t>Sobel </a:t>
            </a:r>
            <a:r>
              <a:rPr lang="fa-IR" sz="1800" dirty="0">
                <a:latin typeface="Calibri" panose="020F0502020204030204" pitchFamily="34" charset="0"/>
                <a:cs typeface="Calibri" panose="020F0502020204030204" pitchFamily="34" charset="0"/>
              </a:rPr>
              <a:t>و هیستوگرام تصویر به عنوان ورودی استفاده می شود. ما از </a:t>
            </a:r>
            <a:r>
              <a:rPr lang="en-US" sz="1800" dirty="0">
                <a:latin typeface="Calibri" panose="020F0502020204030204" pitchFamily="34" charset="0"/>
                <a:cs typeface="Calibri" panose="020F0502020204030204" pitchFamily="34" charset="0"/>
              </a:rPr>
              <a:t>ResNet-18 </a:t>
            </a:r>
            <a:r>
              <a:rPr lang="fa-IR" sz="1800" dirty="0">
                <a:latin typeface="Calibri" panose="020F0502020204030204" pitchFamily="34" charset="0"/>
                <a:cs typeface="Calibri" panose="020F0502020204030204" pitchFamily="34" charset="0"/>
              </a:rPr>
              <a:t>به عنوان بدنه اصلی برای بدست آوردن بردار ضریب استفاده می کنیم.</a:t>
            </a: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5DC56E4-A521-4B7D-0F2C-AFF6AA7F0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8063" y="5996925"/>
            <a:ext cx="4892464" cy="350550"/>
          </a:xfrm>
          <a:prstGeom prst="rect">
            <a:avLst/>
          </a:prstGeom>
        </p:spPr>
      </p:pic>
      <p:sp>
        <p:nvSpPr>
          <p:cNvPr id="5" name="Slide Number Placeholder 4">
            <a:extLst>
              <a:ext uri="{FF2B5EF4-FFF2-40B4-BE49-F238E27FC236}">
                <a16:creationId xmlns:a16="http://schemas.microsoft.com/office/drawing/2014/main" id="{9D6FEA35-7EB1-A6C4-BB08-94C466F9D68F}"/>
              </a:ext>
            </a:extLst>
          </p:cNvPr>
          <p:cNvSpPr>
            <a:spLocks noGrp="1"/>
          </p:cNvSpPr>
          <p:nvPr>
            <p:ph type="sldNum" sz="quarter" idx="12"/>
          </p:nvPr>
        </p:nvSpPr>
        <p:spPr/>
        <p:txBody>
          <a:bodyPr/>
          <a:lstStyle/>
          <a:p>
            <a:fld id="{77D54566-1E71-4525-9093-F663F55F61F9}" type="slidenum">
              <a:rPr lang="en-US" smtClean="0"/>
              <a:t>26</a:t>
            </a:fld>
            <a:endParaRPr lang="en-US"/>
          </a:p>
        </p:txBody>
      </p:sp>
    </p:spTree>
    <p:extLst>
      <p:ext uri="{BB962C8B-B14F-4D97-AF65-F5344CB8AC3E}">
        <p14:creationId xmlns:p14="http://schemas.microsoft.com/office/powerpoint/2010/main" val="3949311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867AE-1ABB-6608-AD12-1414AA77D460}"/>
              </a:ext>
            </a:extLst>
          </p:cNvPr>
          <p:cNvSpPr>
            <a:spLocks noGrp="1"/>
          </p:cNvSpPr>
          <p:nvPr>
            <p:ph type="title"/>
          </p:nvPr>
        </p:nvSpPr>
        <p:spPr/>
        <p:txBody>
          <a:bodyPr/>
          <a:lstStyle/>
          <a:p>
            <a:r>
              <a:rPr lang="fa-IR" dirty="0"/>
              <a:t> </a:t>
            </a:r>
            <a:endParaRPr lang="en-US" dirty="0"/>
          </a:p>
        </p:txBody>
      </p:sp>
      <p:sp>
        <p:nvSpPr>
          <p:cNvPr id="3" name="Content Placeholder 2">
            <a:extLst>
              <a:ext uri="{FF2B5EF4-FFF2-40B4-BE49-F238E27FC236}">
                <a16:creationId xmlns:a16="http://schemas.microsoft.com/office/drawing/2014/main" id="{68A1004A-4854-EA65-B866-92C1DD728B02}"/>
              </a:ext>
            </a:extLst>
          </p:cNvPr>
          <p:cNvSpPr>
            <a:spLocks noGrp="1"/>
          </p:cNvSpPr>
          <p:nvPr>
            <p:ph idx="1"/>
          </p:nvPr>
        </p:nvSpPr>
        <p:spPr>
          <a:xfrm>
            <a:off x="1484311" y="561474"/>
            <a:ext cx="10018713" cy="5610725"/>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که در آن تابع 𝑝𝑟𝑒-𝑜𝑝(⋅) به معنی پیش پردازش تصویر 𝑥، 𝑅𝑒𝑠(⋅) </a:t>
            </a:r>
            <a:r>
              <a:rPr lang="en-US" sz="1800" dirty="0">
                <a:latin typeface="Calibri" panose="020F0502020204030204" pitchFamily="34" charset="0"/>
                <a:cs typeface="Calibri" panose="020F0502020204030204" pitchFamily="34" charset="0"/>
              </a:rPr>
              <a:t>ResNet-18 </a:t>
            </a:r>
            <a:r>
              <a:rPr lang="fa-IR" sz="1800" dirty="0">
                <a:latin typeface="Calibri" panose="020F0502020204030204" pitchFamily="34" charset="0"/>
                <a:cs typeface="Calibri" panose="020F0502020204030204" pitchFamily="34" charset="0"/>
              </a:rPr>
              <a:t>و 𝑓 𝑐(⋅) به معنای لایه کاملاً متصل است.</a:t>
            </a:r>
          </a:p>
          <a:p>
            <a:pPr marL="0" indent="0" algn="just" rtl="1">
              <a:buNone/>
            </a:pPr>
            <a:r>
              <a:rPr lang="fa-IR" sz="1800" dirty="0">
                <a:latin typeface="Calibri" panose="020F0502020204030204" pitchFamily="34" charset="0"/>
                <a:cs typeface="Calibri" panose="020F0502020204030204" pitchFamily="34" charset="0"/>
              </a:rPr>
              <a:t>طبق مدل </a:t>
            </a:r>
            <a:r>
              <a:rPr lang="en-US" sz="1800" dirty="0">
                <a:latin typeface="Calibri" panose="020F0502020204030204" pitchFamily="34" charset="0"/>
                <a:cs typeface="Calibri" panose="020F0502020204030204" pitchFamily="34" charset="0"/>
              </a:rPr>
              <a:t>EMOR </a:t>
            </a:r>
            <a:r>
              <a:rPr lang="fa-IR" sz="1800" dirty="0">
                <a:latin typeface="Calibri" panose="020F0502020204030204" pitchFamily="34" charset="0"/>
                <a:cs typeface="Calibri" panose="020F0502020204030204" pitchFamily="34" charset="0"/>
              </a:rPr>
              <a:t>با ضریب 𝑐𝑖𝑐𝑟𝑓 می توان منحنی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را با استفاده از معادله زیر بدست آورد. (8):</a:t>
            </a:r>
            <a:endParaRPr lang="en-US" sz="1800" dirty="0">
              <a:latin typeface="Calibri" panose="020F0502020204030204" pitchFamily="34" charset="0"/>
              <a:cs typeface="Calibri" panose="020F0502020204030204" pitchFamily="34" charset="0"/>
            </a:endParaRPr>
          </a:p>
          <a:p>
            <a:pPr marL="0" indent="0" algn="just" rtl="1">
              <a:buNone/>
            </a:pPr>
            <a:endParaRPr lang="fa-IR"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که در آن 𝑐𝑖𝑐𝑟𝑓 ضریب و 𝑔0 منحنی میانگین است. 𝐻 = [ℎ1, ℎ2, … , ℎ𝑘] و ℎ𝑖 بردار پایه در فضای 1024 بعدی است. با استفاده از 𝑐𝑐𝑟𝑓 هم میشه به همین شکل بدست آورد. سپس برای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فرآیند نگاشت یک تصویر با منحنی </a:t>
            </a:r>
            <a:r>
              <a:rPr lang="en-US" sz="1800" dirty="0">
                <a:latin typeface="Calibri" panose="020F0502020204030204" pitchFamily="34" charset="0"/>
                <a:cs typeface="Calibri" panose="020F0502020204030204" pitchFamily="34" charset="0"/>
              </a:rPr>
              <a:t>ICRF </a:t>
            </a:r>
            <a:r>
              <a:rPr lang="fa-IR" sz="1800" dirty="0">
                <a:latin typeface="Calibri" panose="020F0502020204030204" pitchFamily="34" charset="0"/>
                <a:cs typeface="Calibri" panose="020F0502020204030204" pitchFamily="34" charset="0"/>
              </a:rPr>
              <a:t>را می توان به صورت زیر نشان داد:</a:t>
            </a:r>
          </a:p>
          <a:p>
            <a:pPr marL="0" indent="0" algn="just" rtl="1">
              <a:buNone/>
            </a:pPr>
            <a:endParaRPr lang="fa-IR" sz="1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FEF65F0-2B2E-2529-1A7A-81333D5151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5761" y="2942483"/>
            <a:ext cx="4961050" cy="289585"/>
          </a:xfrm>
          <a:prstGeom prst="rect">
            <a:avLst/>
          </a:prstGeom>
        </p:spPr>
      </p:pic>
      <p:pic>
        <p:nvPicPr>
          <p:cNvPr id="6" name="Picture 5">
            <a:extLst>
              <a:ext uri="{FF2B5EF4-FFF2-40B4-BE49-F238E27FC236}">
                <a16:creationId xmlns:a16="http://schemas.microsoft.com/office/drawing/2014/main" id="{0834270B-52BC-5C04-2299-70211D7059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5761" y="4025739"/>
            <a:ext cx="5602814" cy="2085353"/>
          </a:xfrm>
          <a:prstGeom prst="rect">
            <a:avLst/>
          </a:prstGeom>
        </p:spPr>
      </p:pic>
      <p:sp>
        <p:nvSpPr>
          <p:cNvPr id="4" name="Slide Number Placeholder 3">
            <a:extLst>
              <a:ext uri="{FF2B5EF4-FFF2-40B4-BE49-F238E27FC236}">
                <a16:creationId xmlns:a16="http://schemas.microsoft.com/office/drawing/2014/main" id="{A0BA11E2-E03B-C193-9C11-750BB15B870E}"/>
              </a:ext>
            </a:extLst>
          </p:cNvPr>
          <p:cNvSpPr>
            <a:spLocks noGrp="1"/>
          </p:cNvSpPr>
          <p:nvPr>
            <p:ph type="sldNum" sz="quarter" idx="12"/>
          </p:nvPr>
        </p:nvSpPr>
        <p:spPr/>
        <p:txBody>
          <a:bodyPr/>
          <a:lstStyle/>
          <a:p>
            <a:fld id="{77D54566-1E71-4525-9093-F663F55F61F9}" type="slidenum">
              <a:rPr lang="en-US" smtClean="0"/>
              <a:t>27</a:t>
            </a:fld>
            <a:endParaRPr lang="en-US"/>
          </a:p>
        </p:txBody>
      </p:sp>
    </p:spTree>
    <p:extLst>
      <p:ext uri="{BB962C8B-B14F-4D97-AF65-F5344CB8AC3E}">
        <p14:creationId xmlns:p14="http://schemas.microsoft.com/office/powerpoint/2010/main" val="460979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C2C38-172A-F3FC-334D-8529ED727666}"/>
              </a:ext>
            </a:extLst>
          </p:cNvPr>
          <p:cNvSpPr>
            <a:spLocks noGrp="1"/>
          </p:cNvSpPr>
          <p:nvPr>
            <p:ph type="title"/>
          </p:nvPr>
        </p:nvSpPr>
        <p:spPr/>
        <p:txBody>
          <a:bodyPr/>
          <a:lstStyle/>
          <a:p>
            <a:r>
              <a:rPr lang="fa-IR" dirty="0"/>
              <a:t> </a:t>
            </a:r>
            <a:endParaRPr lang="en-US" dirty="0"/>
          </a:p>
        </p:txBody>
      </p:sp>
      <p:sp>
        <p:nvSpPr>
          <p:cNvPr id="3" name="Content Placeholder 2">
            <a:extLst>
              <a:ext uri="{FF2B5EF4-FFF2-40B4-BE49-F238E27FC236}">
                <a16:creationId xmlns:a16="http://schemas.microsoft.com/office/drawing/2014/main" id="{F56803B5-B374-B097-4E16-9677CEB2AEB9}"/>
              </a:ext>
            </a:extLst>
          </p:cNvPr>
          <p:cNvSpPr>
            <a:spLocks noGrp="1"/>
          </p:cNvSpPr>
          <p:nvPr>
            <p:ph idx="1"/>
          </p:nvPr>
        </p:nvSpPr>
        <p:spPr>
          <a:xfrm>
            <a:off x="1484310" y="-3224463"/>
            <a:ext cx="10211683" cy="10082464"/>
          </a:xfrm>
        </p:spPr>
        <p:txBody>
          <a:bodyPr/>
          <a:lstStyle/>
          <a:p>
            <a:pPr marL="0" indent="0" algn="r" rtl="1">
              <a:buNone/>
            </a:pPr>
            <a:r>
              <a:rPr lang="fa-IR" sz="1800" dirty="0">
                <a:latin typeface="Calibri" panose="020F0502020204030204" pitchFamily="34" charset="0"/>
                <a:cs typeface="Calibri" panose="020F0502020204030204" pitchFamily="34" charset="0"/>
              </a:rPr>
              <a:t>آموزش بر روی مجموعه داده جفتی: در فرآیند آموزش فردی، از دست دادن بازسازی تصویر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غیرخطی برای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صورت تعریف می شود.</a:t>
            </a:r>
          </a:p>
          <a:p>
            <a:pPr marL="0" indent="0" algn="r" rtl="1">
              <a:buNone/>
            </a:pPr>
            <a:endParaRPr lang="fa-IR" dirty="0"/>
          </a:p>
          <a:p>
            <a:pPr marL="0" indent="0" algn="r" rtl="1">
              <a:buNone/>
            </a:pPr>
            <a:r>
              <a:rPr lang="fa-IR" dirty="0"/>
              <a:t> </a:t>
            </a:r>
          </a:p>
          <a:p>
            <a:pPr marL="0" indent="0" algn="r" rtl="1">
              <a:buNone/>
            </a:pPr>
            <a:endParaRPr lang="en-US" dirty="0"/>
          </a:p>
        </p:txBody>
      </p:sp>
      <p:pic>
        <p:nvPicPr>
          <p:cNvPr id="5" name="Picture 4">
            <a:extLst>
              <a:ext uri="{FF2B5EF4-FFF2-40B4-BE49-F238E27FC236}">
                <a16:creationId xmlns:a16="http://schemas.microsoft.com/office/drawing/2014/main" id="{274A7F19-5A14-BAA9-FA22-B4081BE8C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9755" y="1269000"/>
            <a:ext cx="4983912" cy="1028789"/>
          </a:xfrm>
          <a:prstGeom prst="rect">
            <a:avLst/>
          </a:prstGeom>
        </p:spPr>
      </p:pic>
      <p:pic>
        <p:nvPicPr>
          <p:cNvPr id="7" name="Picture 6">
            <a:extLst>
              <a:ext uri="{FF2B5EF4-FFF2-40B4-BE49-F238E27FC236}">
                <a16:creationId xmlns:a16="http://schemas.microsoft.com/office/drawing/2014/main" id="{B9AFE18D-93A9-FA19-A63E-C74D3C831C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4309" y="2906528"/>
            <a:ext cx="10211685" cy="2682472"/>
          </a:xfrm>
          <a:prstGeom prst="rect">
            <a:avLst/>
          </a:prstGeom>
        </p:spPr>
      </p:pic>
      <p:sp>
        <p:nvSpPr>
          <p:cNvPr id="4" name="Slide Number Placeholder 3">
            <a:extLst>
              <a:ext uri="{FF2B5EF4-FFF2-40B4-BE49-F238E27FC236}">
                <a16:creationId xmlns:a16="http://schemas.microsoft.com/office/drawing/2014/main" id="{C6201C3E-9CDF-9CBA-1EAB-74D6377F873F}"/>
              </a:ext>
            </a:extLst>
          </p:cNvPr>
          <p:cNvSpPr>
            <a:spLocks noGrp="1"/>
          </p:cNvSpPr>
          <p:nvPr>
            <p:ph type="sldNum" sz="quarter" idx="12"/>
          </p:nvPr>
        </p:nvSpPr>
        <p:spPr/>
        <p:txBody>
          <a:bodyPr/>
          <a:lstStyle/>
          <a:p>
            <a:fld id="{77D54566-1E71-4525-9093-F663F55F61F9}" type="slidenum">
              <a:rPr lang="en-US" smtClean="0"/>
              <a:t>28</a:t>
            </a:fld>
            <a:endParaRPr lang="en-US"/>
          </a:p>
        </p:txBody>
      </p:sp>
    </p:spTree>
    <p:extLst>
      <p:ext uri="{BB962C8B-B14F-4D97-AF65-F5344CB8AC3E}">
        <p14:creationId xmlns:p14="http://schemas.microsoft.com/office/powerpoint/2010/main" val="9346556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83818-F0AB-1B7F-60D5-1DDE1C0C47D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Training on unpaired dataset</a:t>
            </a:r>
          </a:p>
        </p:txBody>
      </p:sp>
      <p:sp>
        <p:nvSpPr>
          <p:cNvPr id="3" name="Content Placeholder 2">
            <a:extLst>
              <a:ext uri="{FF2B5EF4-FFF2-40B4-BE49-F238E27FC236}">
                <a16:creationId xmlns:a16="http://schemas.microsoft.com/office/drawing/2014/main" id="{D8104F90-9B47-760D-C7D4-2676D20A2CCE}"/>
              </a:ext>
            </a:extLst>
          </p:cNvPr>
          <p:cNvSpPr>
            <a:spLocks noGrp="1"/>
          </p:cNvSpPr>
          <p:nvPr>
            <p:ph idx="1"/>
          </p:nvPr>
        </p:nvSpPr>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در فرآیند تمرین مشترک، ورودی آموزش مشترک از خروجی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از قبل آموزش داده شده می آید و تصویر خروجی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عنوان ورودی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استفاده می شود و ضرر آن است.</a:t>
            </a:r>
          </a:p>
          <a:p>
            <a:pPr marL="0" indent="0" algn="just" rtl="1">
              <a:buNone/>
            </a:pPr>
            <a:endParaRPr lang="fa-IR"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آموزش بر روی مجموعه داده های جفت نشده: ورودی و خروجی فرآیند آموزش برای آموزش مشترک بر روی مجموعه داده های زوجی یکسان است و ضرر آن است.</a:t>
            </a:r>
            <a:endParaRPr lang="en-US" sz="1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F69357EA-9E43-2DE7-15F6-7E9F43DEF6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252" y="3721521"/>
            <a:ext cx="4991533" cy="716342"/>
          </a:xfrm>
          <a:prstGeom prst="rect">
            <a:avLst/>
          </a:prstGeom>
        </p:spPr>
      </p:pic>
      <p:pic>
        <p:nvPicPr>
          <p:cNvPr id="7" name="Picture 6">
            <a:extLst>
              <a:ext uri="{FF2B5EF4-FFF2-40B4-BE49-F238E27FC236}">
                <a16:creationId xmlns:a16="http://schemas.microsoft.com/office/drawing/2014/main" id="{8E61D724-1A77-DF7A-503A-77D7595A77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597" y="4943066"/>
            <a:ext cx="4938188" cy="342930"/>
          </a:xfrm>
          <a:prstGeom prst="rect">
            <a:avLst/>
          </a:prstGeom>
        </p:spPr>
      </p:pic>
      <p:sp>
        <p:nvSpPr>
          <p:cNvPr id="4" name="Slide Number Placeholder 3">
            <a:extLst>
              <a:ext uri="{FF2B5EF4-FFF2-40B4-BE49-F238E27FC236}">
                <a16:creationId xmlns:a16="http://schemas.microsoft.com/office/drawing/2014/main" id="{D937EBB8-8F1D-A508-103A-BE229A30FE96}"/>
              </a:ext>
            </a:extLst>
          </p:cNvPr>
          <p:cNvSpPr>
            <a:spLocks noGrp="1"/>
          </p:cNvSpPr>
          <p:nvPr>
            <p:ph type="sldNum" sz="quarter" idx="12"/>
          </p:nvPr>
        </p:nvSpPr>
        <p:spPr/>
        <p:txBody>
          <a:bodyPr/>
          <a:lstStyle/>
          <a:p>
            <a:fld id="{77D54566-1E71-4525-9093-F663F55F61F9}" type="slidenum">
              <a:rPr lang="en-US" smtClean="0"/>
              <a:t>29</a:t>
            </a:fld>
            <a:endParaRPr lang="en-US"/>
          </a:p>
        </p:txBody>
      </p:sp>
    </p:spTree>
    <p:extLst>
      <p:ext uri="{BB962C8B-B14F-4D97-AF65-F5344CB8AC3E}">
        <p14:creationId xmlns:p14="http://schemas.microsoft.com/office/powerpoint/2010/main" val="1687954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08498-2D8F-4007-0478-83EDEC944185}"/>
              </a:ext>
            </a:extLst>
          </p:cNvPr>
          <p:cNvSpPr>
            <a:spLocks noGrp="1"/>
          </p:cNvSpPr>
          <p:nvPr>
            <p:ph type="title"/>
          </p:nvPr>
        </p:nvSpPr>
        <p:spPr/>
        <p:txBody>
          <a:bodyPr/>
          <a:lstStyle/>
          <a:p>
            <a:pPr rtl="1"/>
            <a:r>
              <a:rPr lang="fa-IR"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en-US"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HDR </a:t>
            </a:r>
            <a:r>
              <a:rPr lang="fa-IR"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en-US"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High Dynamic Range </a:t>
            </a:r>
            <a:r>
              <a:rPr lang="fa-IR"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ar-SA" sz="4000" b="1" kern="0" dirty="0">
                <a:solidFill>
                  <a:srgbClr val="313131"/>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چیست؟</a:t>
            </a:r>
            <a:br>
              <a:rPr lang="en-US" sz="2000" kern="100" dirty="0">
                <a:effectLst/>
                <a:highlight>
                  <a:srgbClr val="FFFFFF"/>
                </a:highligh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DCF2EE38-4D39-689C-F609-CCF5144CB60A}"/>
              </a:ext>
            </a:extLst>
          </p:cNvPr>
          <p:cNvSpPr>
            <a:spLocks noGrp="1"/>
          </p:cNvSpPr>
          <p:nvPr>
            <p:ph idx="1"/>
          </p:nvPr>
        </p:nvSpPr>
        <p:spPr/>
        <p:txBody>
          <a:bodyPr/>
          <a:lstStyle/>
          <a:p>
            <a:pPr marL="0" marR="0" algn="r" rtl="1">
              <a:spcBef>
                <a:spcPts val="0"/>
              </a:spcBef>
              <a:spcAft>
                <a:spcPts val="1275"/>
              </a:spcAft>
            </a:pPr>
            <a:r>
              <a:rPr lang="ar-SA"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با دوربین گوشی‌های هوشمند، ایجاد یک عکس با تفکیک نقاط روشن و تاریک از هم کمی دشوار است. برای مثال بخش روشن تصویر به علت جذب نور بالا سفید می‌شود و بسیاری از جزئیات بخش تاریک و سایه‌های تصویر نیز به ‌دلیل نور کم هم قابل مشاهده نیست. در چنین زمان‌هایی یا حالاتی با پس‌زمینه بسیار روشن، استفاده از</a:t>
            </a:r>
            <a:r>
              <a:rPr lang="en-US"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 HDR </a:t>
            </a:r>
            <a:r>
              <a:rPr lang="ar-SA"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سبب می‌شود تا سوژه اصلی تیره نشود</a:t>
            </a:r>
            <a:r>
              <a:rPr lang="en-US"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a:t>
            </a: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r" rtl="1">
              <a:spcBef>
                <a:spcPts val="0"/>
              </a:spcBef>
              <a:spcAft>
                <a:spcPts val="1275"/>
              </a:spcAft>
            </a:pPr>
            <a:r>
              <a:rPr lang="ar-SA"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عکاسی محاسباتی از طریق نرم‌افزار‌ها در گوشی‌های هوشمند به ساخت تصاویر مطلوب کمک می‌کند</a:t>
            </a:r>
            <a:r>
              <a:rPr lang="en-US"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 HDR </a:t>
            </a:r>
            <a:r>
              <a:rPr lang="ar-SA"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نیز بخشی از عکاسی محاسباتی است که دوربین گوشی‌ها برای ارتقاء کیفیت عکس‌ها از آن استفاده می‌کنند. این قابلیت بر روری دامنه و نسبت روشنی به تاریکی عکس تاثیر می‌گذارد که در عکس معمولی قابل ایجاد نیست</a:t>
            </a:r>
            <a:r>
              <a:rPr lang="en-US" sz="1800" dirty="0">
                <a:solidFill>
                  <a:srgbClr val="313131"/>
                </a:solidFill>
                <a:effectLst/>
                <a:latin typeface="Calibri" panose="020F0502020204030204" pitchFamily="34" charset="0"/>
                <a:ea typeface="Times New Roman" panose="02020603050405020304" pitchFamily="18" charset="0"/>
                <a:cs typeface="Calibri" panose="020F0502020204030204" pitchFamily="34" charset="0"/>
              </a:rPr>
              <a:t>.</a:t>
            </a: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algn="r" rtl="1"/>
            <a:endParaRPr lang="en-US" dirty="0"/>
          </a:p>
        </p:txBody>
      </p:sp>
      <p:sp>
        <p:nvSpPr>
          <p:cNvPr id="4" name="Slide Number Placeholder 3">
            <a:extLst>
              <a:ext uri="{FF2B5EF4-FFF2-40B4-BE49-F238E27FC236}">
                <a16:creationId xmlns:a16="http://schemas.microsoft.com/office/drawing/2014/main" id="{6A7CF6AE-7E9D-300C-F12A-106E56BD8315}"/>
              </a:ext>
            </a:extLst>
          </p:cNvPr>
          <p:cNvSpPr>
            <a:spLocks noGrp="1"/>
          </p:cNvSpPr>
          <p:nvPr>
            <p:ph type="sldNum" sz="quarter" idx="12"/>
          </p:nvPr>
        </p:nvSpPr>
        <p:spPr/>
        <p:txBody>
          <a:bodyPr/>
          <a:lstStyle/>
          <a:p>
            <a:fld id="{77D54566-1E71-4525-9093-F663F55F61F9}" type="slidenum">
              <a:rPr lang="en-US" smtClean="0"/>
              <a:t>3</a:t>
            </a:fld>
            <a:endParaRPr lang="en-US"/>
          </a:p>
        </p:txBody>
      </p:sp>
    </p:spTree>
    <p:extLst>
      <p:ext uri="{BB962C8B-B14F-4D97-AF65-F5344CB8AC3E}">
        <p14:creationId xmlns:p14="http://schemas.microsoft.com/office/powerpoint/2010/main" val="17882256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4D487-3DDF-11D3-548F-067D6AB5C12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3.3. Inverse Truncation network (</a:t>
            </a:r>
            <a:r>
              <a:rPr lang="en-US" dirty="0" err="1">
                <a:latin typeface="Times New Roman" panose="02020603050405020304" pitchFamily="18" charset="0"/>
                <a:cs typeface="Times New Roman" panose="02020603050405020304" pitchFamily="18" charset="0"/>
              </a:rPr>
              <a:t>ITnet</a:t>
            </a:r>
            <a:r>
              <a:rPr lang="en-US" dirty="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1ED176B6-30DF-EFEB-CF40-365A51C54041}"/>
              </a:ext>
            </a:extLst>
          </p:cNvPr>
          <p:cNvSpPr>
            <a:spLocks noGrp="1"/>
          </p:cNvSpPr>
          <p:nvPr>
            <p:ph idx="1"/>
          </p:nvPr>
        </p:nvSpPr>
        <p:spPr>
          <a:xfrm>
            <a:off x="1484310" y="117987"/>
            <a:ext cx="10018713" cy="5673213"/>
          </a:xfrm>
        </p:spPr>
        <p:txBody>
          <a:bodyPr>
            <a:normAutofit/>
          </a:bodyPr>
          <a:lstStyle/>
          <a:p>
            <a:pPr marL="0" indent="0" algn="r" rtl="1">
              <a:buNone/>
            </a:pPr>
            <a:r>
              <a:rPr lang="fa-IR" sz="1800" dirty="0">
                <a:latin typeface="Calibri" panose="020F0502020204030204" pitchFamily="34" charset="0"/>
                <a:cs typeface="Calibri" panose="020F0502020204030204" pitchFamily="34" charset="0"/>
              </a:rPr>
              <a:t>این ماژول یادگیری دوگانه را توسط دو بخش تشکیل می دهد: فرآیند برش (</a:t>
            </a:r>
            <a:r>
              <a:rPr lang="en-US" sz="1800" dirty="0">
                <a:latin typeface="Calibri" panose="020F0502020204030204" pitchFamily="34" charset="0"/>
                <a:cs typeface="Calibri" panose="020F0502020204030204" pitchFamily="34" charset="0"/>
              </a:rPr>
              <a:t>TP)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همانطور که در شکل 3 نشان داده شده است. عملیات برش از روش </a:t>
            </a:r>
            <a:r>
              <a:rPr lang="en-US" sz="1800" dirty="0">
                <a:latin typeface="Calibri" panose="020F0502020204030204" pitchFamily="34" charset="0"/>
                <a:cs typeface="Calibri" panose="020F0502020204030204" pitchFamily="34" charset="0"/>
              </a:rPr>
              <a:t>He et al </a:t>
            </a:r>
            <a:r>
              <a:rPr lang="fa-IR" sz="1800" dirty="0">
                <a:latin typeface="Calibri" panose="020F0502020204030204" pitchFamily="34" charset="0"/>
                <a:cs typeface="Calibri" panose="020F0502020204030204" pitchFamily="34" charset="0"/>
              </a:rPr>
              <a:t>پیروی می کند. (2013). برای بازیابی ناحیه بیش از حد نوردهی شده،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ما از یک شبکه رمزگذار خودکار با اتصالات پرش (𝑆𝐴𝐸) و یک ماسک با نوردهی بیش از حد استفاده می کند.</a:t>
            </a:r>
            <a:endParaRPr lang="en-US" sz="1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645C729-68B7-D32B-1B23-B7D5C3B38C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6245" y="3238483"/>
            <a:ext cx="2088061" cy="190517"/>
          </a:xfrm>
          <a:prstGeom prst="rect">
            <a:avLst/>
          </a:prstGeom>
        </p:spPr>
      </p:pic>
      <p:pic>
        <p:nvPicPr>
          <p:cNvPr id="9" name="Picture 8">
            <a:extLst>
              <a:ext uri="{FF2B5EF4-FFF2-40B4-BE49-F238E27FC236}">
                <a16:creationId xmlns:a16="http://schemas.microsoft.com/office/drawing/2014/main" id="{50D28AAC-D514-B347-F462-30FE7C583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6245" y="3542367"/>
            <a:ext cx="4968671" cy="800169"/>
          </a:xfrm>
          <a:prstGeom prst="rect">
            <a:avLst/>
          </a:prstGeom>
        </p:spPr>
      </p:pic>
      <p:pic>
        <p:nvPicPr>
          <p:cNvPr id="4" name="Content Placeholder 4">
            <a:extLst>
              <a:ext uri="{FF2B5EF4-FFF2-40B4-BE49-F238E27FC236}">
                <a16:creationId xmlns:a16="http://schemas.microsoft.com/office/drawing/2014/main" id="{22885888-8FE6-C9B8-B351-9709C09129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6245" y="4419602"/>
            <a:ext cx="5333484" cy="1972659"/>
          </a:xfrm>
          <a:prstGeom prst="rect">
            <a:avLst/>
          </a:prstGeom>
        </p:spPr>
      </p:pic>
      <p:sp>
        <p:nvSpPr>
          <p:cNvPr id="6" name="Slide Number Placeholder 5">
            <a:extLst>
              <a:ext uri="{FF2B5EF4-FFF2-40B4-BE49-F238E27FC236}">
                <a16:creationId xmlns:a16="http://schemas.microsoft.com/office/drawing/2014/main" id="{32235528-136D-3B9E-51F1-CDE91E545E10}"/>
              </a:ext>
            </a:extLst>
          </p:cNvPr>
          <p:cNvSpPr>
            <a:spLocks noGrp="1"/>
          </p:cNvSpPr>
          <p:nvPr>
            <p:ph type="sldNum" sz="quarter" idx="12"/>
          </p:nvPr>
        </p:nvSpPr>
        <p:spPr/>
        <p:txBody>
          <a:bodyPr/>
          <a:lstStyle/>
          <a:p>
            <a:fld id="{77D54566-1E71-4525-9093-F663F55F61F9}" type="slidenum">
              <a:rPr lang="en-US" smtClean="0"/>
              <a:t>30</a:t>
            </a:fld>
            <a:endParaRPr lang="en-US"/>
          </a:p>
        </p:txBody>
      </p:sp>
    </p:spTree>
    <p:extLst>
      <p:ext uri="{BB962C8B-B14F-4D97-AF65-F5344CB8AC3E}">
        <p14:creationId xmlns:p14="http://schemas.microsoft.com/office/powerpoint/2010/main" val="41463525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56193-1525-929F-3569-333EA795E0A9}"/>
              </a:ext>
            </a:extLst>
          </p:cNvPr>
          <p:cNvSpPr>
            <a:spLocks noGrp="1"/>
          </p:cNvSpPr>
          <p:nvPr>
            <p:ph type="title"/>
          </p:nvPr>
        </p:nvSpPr>
        <p:spPr/>
        <p:txBody>
          <a:bodyPr>
            <a:normAutofit/>
          </a:bodyPr>
          <a:lstStyle/>
          <a:p>
            <a:r>
              <a:rPr lang="en-US" i="0" dirty="0">
                <a:solidFill>
                  <a:srgbClr val="000000"/>
                </a:solidFill>
                <a:effectLst/>
                <a:latin typeface="Times New Roman" panose="02020603050405020304" pitchFamily="18" charset="0"/>
                <a:cs typeface="Times New Roman" panose="02020603050405020304" pitchFamily="18" charset="0"/>
              </a:rPr>
              <a:t>Training on paired dataset</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D37B5F0-C746-3EE0-C9B5-C16978B8D6A9}"/>
              </a:ext>
            </a:extLst>
          </p:cNvPr>
          <p:cNvSpPr>
            <a:spLocks noGrp="1"/>
          </p:cNvSpPr>
          <p:nvPr>
            <p:ph idx="1"/>
          </p:nvPr>
        </p:nvSpPr>
        <p:spPr/>
        <p:txBody>
          <a:bodyPr/>
          <a:lstStyle/>
          <a:p>
            <a:pPr marL="0" indent="0" algn="just" rtl="1">
              <a:buNone/>
            </a:pPr>
            <a:r>
              <a:rPr lang="fa-IR" sz="1800" dirty="0">
                <a:latin typeface="Calibri" panose="020F0502020204030204" pitchFamily="34" charset="0"/>
                <a:cs typeface="Calibri" panose="020F0502020204030204" pitchFamily="34" charset="0"/>
              </a:rPr>
              <a:t>آموزش روی مجموعه داده زوجی: برای فرآیند آموزش فردی، خروجی شبکه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تابع ضرر برای یادگیری وارد می‌شود. تابع ضرر است</a:t>
            </a:r>
          </a:p>
          <a:p>
            <a:pPr marL="0" indent="0" algn="r" rtl="1">
              <a:buNone/>
            </a:pPr>
            <a:endParaRPr lang="fa-IR" dirty="0"/>
          </a:p>
          <a:p>
            <a:pPr marL="0" indent="0" algn="r" rtl="1">
              <a:buNone/>
            </a:pPr>
            <a:endParaRPr lang="fa-IR" dirty="0"/>
          </a:p>
          <a:p>
            <a:pPr marL="0" indent="0" algn="r" rtl="1">
              <a:buNone/>
            </a:pPr>
            <a:endParaRPr lang="fa-IR" dirty="0"/>
          </a:p>
          <a:p>
            <a:pPr marL="0" indent="0" algn="r" rtl="1">
              <a:buNone/>
            </a:pPr>
            <a:endParaRPr lang="en-US" dirty="0"/>
          </a:p>
        </p:txBody>
      </p:sp>
      <p:pic>
        <p:nvPicPr>
          <p:cNvPr id="7" name="Picture 6">
            <a:extLst>
              <a:ext uri="{FF2B5EF4-FFF2-40B4-BE49-F238E27FC236}">
                <a16:creationId xmlns:a16="http://schemas.microsoft.com/office/drawing/2014/main" id="{CC75B4F8-B94E-8DC3-2AA6-1D2EF4A834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8988" y="3334905"/>
            <a:ext cx="4991533" cy="3025402"/>
          </a:xfrm>
          <a:prstGeom prst="rect">
            <a:avLst/>
          </a:prstGeom>
        </p:spPr>
      </p:pic>
      <p:sp>
        <p:nvSpPr>
          <p:cNvPr id="4" name="Slide Number Placeholder 3">
            <a:extLst>
              <a:ext uri="{FF2B5EF4-FFF2-40B4-BE49-F238E27FC236}">
                <a16:creationId xmlns:a16="http://schemas.microsoft.com/office/drawing/2014/main" id="{7301FBC0-7F68-02BF-A35C-AA58E88ECA28}"/>
              </a:ext>
            </a:extLst>
          </p:cNvPr>
          <p:cNvSpPr>
            <a:spLocks noGrp="1"/>
          </p:cNvSpPr>
          <p:nvPr>
            <p:ph type="sldNum" sz="quarter" idx="12"/>
          </p:nvPr>
        </p:nvSpPr>
        <p:spPr/>
        <p:txBody>
          <a:bodyPr/>
          <a:lstStyle/>
          <a:p>
            <a:fld id="{77D54566-1E71-4525-9093-F663F55F61F9}" type="slidenum">
              <a:rPr lang="en-US" smtClean="0"/>
              <a:t>31</a:t>
            </a:fld>
            <a:endParaRPr lang="en-US"/>
          </a:p>
        </p:txBody>
      </p:sp>
    </p:spTree>
    <p:extLst>
      <p:ext uri="{BB962C8B-B14F-4D97-AF65-F5344CB8AC3E}">
        <p14:creationId xmlns:p14="http://schemas.microsoft.com/office/powerpoint/2010/main" val="11383966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BCBCD-1580-28ED-476F-7DDCB8514633}"/>
              </a:ext>
            </a:extLst>
          </p:cNvPr>
          <p:cNvSpPr>
            <a:spLocks noGrp="1"/>
          </p:cNvSpPr>
          <p:nvPr>
            <p:ph type="title"/>
          </p:nvPr>
        </p:nvSpPr>
        <p:spPr/>
        <p:txBody>
          <a:bodyPr>
            <a:normAutofit/>
          </a:bodyPr>
          <a:lstStyle/>
          <a:p>
            <a:r>
              <a:rPr lang="en-US" i="0" dirty="0">
                <a:solidFill>
                  <a:srgbClr val="000000"/>
                </a:solidFill>
                <a:effectLst/>
                <a:latin typeface="Times New Roman" panose="02020603050405020304" pitchFamily="18" charset="0"/>
                <a:cs typeface="Times New Roman" panose="02020603050405020304" pitchFamily="18" charset="0"/>
              </a:rPr>
              <a:t>Training on unpaired dataset:</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C6DA3CE-F793-F60A-8A1F-5276A856D3E5}"/>
              </a:ext>
            </a:extLst>
          </p:cNvPr>
          <p:cNvSpPr>
            <a:spLocks noGrp="1"/>
          </p:cNvSpPr>
          <p:nvPr>
            <p:ph idx="1"/>
          </p:nvPr>
        </p:nvSpPr>
        <p:spPr/>
        <p:txBody>
          <a:bodyPr/>
          <a:lstStyle/>
          <a:p>
            <a:pPr marL="0" indent="0" algn="just" rtl="1">
              <a:buNone/>
            </a:pPr>
            <a:r>
              <a:rPr lang="fa-IR" sz="1800" dirty="0">
                <a:latin typeface="Calibri" panose="020F0502020204030204" pitchFamily="34" charset="0"/>
                <a:cs typeface="Calibri" panose="020F0502020204030204" pitchFamily="34" charset="0"/>
              </a:rPr>
              <a:t>به این ترتیب می‌توانیم به طور مداوم از جزئیات بازیابی شده برای استنباط و پیش‌بینی جزئیات بیشتر استفاده کنیم، در نتیجه فضای حل مشکل بازیابی را کاهش داده و توانایی یادگیری را بهبود می‌بخشیم. با افزایش تعداد تکرارها، فضای راه حل تمایل به کاهش دارد و جزئیات تمایل به افزایش دارد، اما تمایل دارد مشکلات مربوط به فیتینگ را ایجاد کند و مقدار محاسبه را افزایش دهد. در این مقاله در مجموع از سه تکرار استفاده شده است. آموزش روی مجموعه داده جفت نشده: ورودی خروجی 𝐼̂𝑐𝑙𝑖𝑝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از پیش آموزش دیده است و تابع ضرر استفاده شده</a:t>
            </a:r>
          </a:p>
          <a:p>
            <a:pPr marL="0" indent="0" algn="r" rtl="1">
              <a:buNone/>
            </a:pPr>
            <a:endParaRPr lang="en-US" dirty="0"/>
          </a:p>
        </p:txBody>
      </p:sp>
      <p:pic>
        <p:nvPicPr>
          <p:cNvPr id="5" name="Picture 4">
            <a:extLst>
              <a:ext uri="{FF2B5EF4-FFF2-40B4-BE49-F238E27FC236}">
                <a16:creationId xmlns:a16="http://schemas.microsoft.com/office/drawing/2014/main" id="{EB7D3B58-7E6E-4363-72A9-87DFF9B26A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5961" y="4635105"/>
            <a:ext cx="4907705" cy="784928"/>
          </a:xfrm>
          <a:prstGeom prst="rect">
            <a:avLst/>
          </a:prstGeom>
        </p:spPr>
      </p:pic>
      <p:sp>
        <p:nvSpPr>
          <p:cNvPr id="4" name="Slide Number Placeholder 3">
            <a:extLst>
              <a:ext uri="{FF2B5EF4-FFF2-40B4-BE49-F238E27FC236}">
                <a16:creationId xmlns:a16="http://schemas.microsoft.com/office/drawing/2014/main" id="{6BC4C2F1-0E6F-471E-E5CE-FE7F9238EB8C}"/>
              </a:ext>
            </a:extLst>
          </p:cNvPr>
          <p:cNvSpPr>
            <a:spLocks noGrp="1"/>
          </p:cNvSpPr>
          <p:nvPr>
            <p:ph type="sldNum" sz="quarter" idx="12"/>
          </p:nvPr>
        </p:nvSpPr>
        <p:spPr/>
        <p:txBody>
          <a:bodyPr/>
          <a:lstStyle/>
          <a:p>
            <a:fld id="{77D54566-1E71-4525-9093-F663F55F61F9}" type="slidenum">
              <a:rPr lang="en-US" smtClean="0"/>
              <a:t>32</a:t>
            </a:fld>
            <a:endParaRPr lang="en-US"/>
          </a:p>
        </p:txBody>
      </p:sp>
    </p:spTree>
    <p:extLst>
      <p:ext uri="{BB962C8B-B14F-4D97-AF65-F5344CB8AC3E}">
        <p14:creationId xmlns:p14="http://schemas.microsoft.com/office/powerpoint/2010/main" val="35506362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3C89C-EE33-A1A7-F7E7-3DD4CA8773C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3.4. Overall Optimization network (</a:t>
            </a:r>
            <a:r>
              <a:rPr lang="en-US" dirty="0" err="1">
                <a:latin typeface="Times New Roman" panose="02020603050405020304" pitchFamily="18" charset="0"/>
                <a:cs typeface="Times New Roman" panose="02020603050405020304" pitchFamily="18" charset="0"/>
              </a:rPr>
              <a:t>OOnet</a:t>
            </a:r>
            <a:r>
              <a:rPr lang="en-US" dirty="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380E17CE-A0E1-0941-3194-7BA7AA8E387C}"/>
              </a:ext>
            </a:extLst>
          </p:cNvPr>
          <p:cNvSpPr>
            <a:spLocks noGrp="1"/>
          </p:cNvSpPr>
          <p:nvPr>
            <p:ph idx="1"/>
          </p:nvPr>
        </p:nvSpPr>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با فرآیند یادگیری دوگانه فوق، هنوز برخی از مشکلات در تصویر نهایی 𝐻̂ وجود دارد. اولین مشکل مشکل کنتراست غیر طبیعی است. با توجه به درجه بازسازی متفاوت در مناطق مختلف، ناحیه بیش از حد نوردهی شده 𝐻̂ به ویژه روشن به نظر می رسد، در حالی که قسمت دیگر از 𝐻̂ نسبتا تاریک به نظر می رسد. مشکل دوم، مشکل ادراک غیر طبیعی پس از گسترش دامنه دینامیکی است. علاوه بر دو مشکل اصلی فوق، مشکلاتی مانند نویز همچنان وجود دارد. بنابراین،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برای مقابله با مشکلات ذکر شده در بالا برای 𝐻̂ به عنوان توسعه یافته است</a:t>
            </a:r>
          </a:p>
          <a:p>
            <a:pPr marL="0" indent="0" algn="just" rtl="1">
              <a:buNone/>
            </a:pPr>
            <a:endParaRPr lang="fa-IR" sz="1800" dirty="0">
              <a:latin typeface="Calibri" panose="020F0502020204030204" pitchFamily="34" charset="0"/>
              <a:cs typeface="Calibri" panose="020F0502020204030204" pitchFamily="34" charset="0"/>
            </a:endParaRPr>
          </a:p>
          <a:p>
            <a:pPr marL="0" indent="0" algn="just" rtl="1">
              <a:buNone/>
            </a:pP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بر اساس </a:t>
            </a:r>
            <a:r>
              <a:rPr lang="en-US" sz="1800" dirty="0">
                <a:latin typeface="Calibri" panose="020F0502020204030204" pitchFamily="34" charset="0"/>
                <a:cs typeface="Calibri" panose="020F0502020204030204" pitchFamily="34" charset="0"/>
              </a:rPr>
              <a:t>U-net </a:t>
            </a:r>
            <a:r>
              <a:rPr lang="fa-IR" sz="1800" dirty="0">
                <a:latin typeface="Calibri" panose="020F0502020204030204" pitchFamily="34" charset="0"/>
                <a:cs typeface="Calibri" panose="020F0502020204030204" pitchFamily="34" charset="0"/>
              </a:rPr>
              <a:t>ساخته شده است و از سه بخش تشکیل شده است، یعنی بخش رمزگذار، بخش تنظیم و بخش بازسازی. ساختار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در شکل 4 نشان داده شده است.</a:t>
            </a:r>
          </a:p>
          <a:p>
            <a:pPr marL="0" indent="0" algn="r" rtl="1">
              <a:buNone/>
            </a:pPr>
            <a:endParaRPr lang="en-US" dirty="0"/>
          </a:p>
        </p:txBody>
      </p:sp>
      <p:pic>
        <p:nvPicPr>
          <p:cNvPr id="5" name="Picture 4">
            <a:extLst>
              <a:ext uri="{FF2B5EF4-FFF2-40B4-BE49-F238E27FC236}">
                <a16:creationId xmlns:a16="http://schemas.microsoft.com/office/drawing/2014/main" id="{F4AC6DC7-EDC5-B686-DD4A-CACE138846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6864" y="4257173"/>
            <a:ext cx="4938188" cy="320068"/>
          </a:xfrm>
          <a:prstGeom prst="rect">
            <a:avLst/>
          </a:prstGeom>
        </p:spPr>
      </p:pic>
      <p:sp>
        <p:nvSpPr>
          <p:cNvPr id="4" name="Slide Number Placeholder 3">
            <a:extLst>
              <a:ext uri="{FF2B5EF4-FFF2-40B4-BE49-F238E27FC236}">
                <a16:creationId xmlns:a16="http://schemas.microsoft.com/office/drawing/2014/main" id="{54A1B246-FCAF-E70B-63E6-FB30F6758C2C}"/>
              </a:ext>
            </a:extLst>
          </p:cNvPr>
          <p:cNvSpPr>
            <a:spLocks noGrp="1"/>
          </p:cNvSpPr>
          <p:nvPr>
            <p:ph type="sldNum" sz="quarter" idx="12"/>
          </p:nvPr>
        </p:nvSpPr>
        <p:spPr/>
        <p:txBody>
          <a:bodyPr/>
          <a:lstStyle/>
          <a:p>
            <a:fld id="{77D54566-1E71-4525-9093-F663F55F61F9}" type="slidenum">
              <a:rPr lang="en-US" smtClean="0"/>
              <a:t>33</a:t>
            </a:fld>
            <a:endParaRPr lang="en-US"/>
          </a:p>
        </p:txBody>
      </p:sp>
    </p:spTree>
    <p:extLst>
      <p:ext uri="{BB962C8B-B14F-4D97-AF65-F5344CB8AC3E}">
        <p14:creationId xmlns:p14="http://schemas.microsoft.com/office/powerpoint/2010/main" val="1149681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3A77E-4E8E-DCEF-A565-697CC81B7968}"/>
              </a:ext>
            </a:extLst>
          </p:cNvPr>
          <p:cNvSpPr>
            <a:spLocks noGrp="1"/>
          </p:cNvSpPr>
          <p:nvPr>
            <p:ph type="title"/>
          </p:nvPr>
        </p:nvSpPr>
        <p:spPr/>
        <p:txBody>
          <a:bodyPr/>
          <a:lstStyle/>
          <a:p>
            <a:r>
              <a:rPr lang="fa-IR" dirty="0"/>
              <a:t> </a:t>
            </a:r>
            <a:endParaRPr lang="en-US" dirty="0"/>
          </a:p>
        </p:txBody>
      </p:sp>
      <p:sp>
        <p:nvSpPr>
          <p:cNvPr id="3" name="Content Placeholder 2">
            <a:extLst>
              <a:ext uri="{FF2B5EF4-FFF2-40B4-BE49-F238E27FC236}">
                <a16:creationId xmlns:a16="http://schemas.microsoft.com/office/drawing/2014/main" id="{4096FD7A-7F81-1123-89CC-4B9FC3127C16}"/>
              </a:ext>
            </a:extLst>
          </p:cNvPr>
          <p:cNvSpPr>
            <a:spLocks noGrp="1"/>
          </p:cNvSpPr>
          <p:nvPr>
            <p:ph idx="1"/>
          </p:nvPr>
        </p:nvSpPr>
        <p:spPr>
          <a:xfrm>
            <a:off x="1484310" y="641685"/>
            <a:ext cx="10018713" cy="5149516"/>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در بخش رمزگذار، </a:t>
            </a:r>
            <a:r>
              <a:rPr lang="en-US" sz="1800" dirty="0" err="1">
                <a:latin typeface="Calibri" panose="020F0502020204030204" pitchFamily="34" charset="0"/>
                <a:cs typeface="Calibri" panose="020F0502020204030204" pitchFamily="34" charset="0"/>
              </a:rPr>
              <a:t>DownBlock</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برای استخراج اطلاعات ویژگی های کلیدی و فیلتر کردن اطلاعات نامربوط استفاده می شود. در این مقاله از شبکه های </a:t>
            </a:r>
            <a:r>
              <a:rPr lang="en-US" sz="1800" dirty="0">
                <a:latin typeface="Calibri" panose="020F0502020204030204" pitchFamily="34" charset="0"/>
                <a:cs typeface="Calibri" panose="020F0502020204030204" pitchFamily="34" charset="0"/>
              </a:rPr>
              <a:t>Pooling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RFB </a:t>
            </a:r>
            <a:r>
              <a:rPr lang="fa-IR" sz="1800" dirty="0">
                <a:latin typeface="Calibri" panose="020F0502020204030204" pitchFamily="34" charset="0"/>
                <a:cs typeface="Calibri" panose="020F0502020204030204" pitchFamily="34" charset="0"/>
              </a:rPr>
              <a:t>برای تشکیل یک </a:t>
            </a:r>
            <a:r>
              <a:rPr lang="en-US" sz="1800" dirty="0" err="1">
                <a:latin typeface="Calibri" panose="020F0502020204030204" pitchFamily="34" charset="0"/>
                <a:cs typeface="Calibri" panose="020F0502020204030204" pitchFamily="34" charset="0"/>
              </a:rPr>
              <a:t>DownBlock</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همانطور که در شکل 4 نشان داده شده است استفاده شده است. </a:t>
            </a:r>
            <a:r>
              <a:rPr lang="en-US" sz="1800" dirty="0">
                <a:latin typeface="Calibri" panose="020F0502020204030204" pitchFamily="34" charset="0"/>
                <a:cs typeface="Calibri" panose="020F0502020204030204" pitchFamily="34" charset="0"/>
              </a:rPr>
              <a:t>RFB </a:t>
            </a:r>
            <a:r>
              <a:rPr lang="fa-IR" sz="1800" dirty="0">
                <a:latin typeface="Calibri" panose="020F0502020204030204" pitchFamily="34" charset="0"/>
                <a:cs typeface="Calibri" panose="020F0502020204030204" pitchFamily="34" charset="0"/>
              </a:rPr>
              <a:t>ویژگی های سه مقیاس را استخراج می کند و آنها را با ورودی ترکیب می کند. ضریب همجوشی 0.1 است. </a:t>
            </a:r>
            <a:r>
              <a:rPr lang="en-US" sz="1800" dirty="0" err="1">
                <a:latin typeface="Calibri" panose="020F0502020204030204" pitchFamily="34" charset="0"/>
                <a:cs typeface="Calibri" panose="020F0502020204030204" pitchFamily="34" charset="0"/>
              </a:rPr>
              <a:t>DownBlock</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نرمال سازی دسته ای را برای تسریع همگرایی و بهبود عملکرد اضافه می کند.</a:t>
            </a: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که در آن 𝑦↓ 𝑖 نشان دهنده ویژگی های به دست آمده توسط فرآیند نمونه برداری پایین 𝑖𝑡ℎ، و 𝑥𝑖 نشان دهنده ورودی 𝑖𝑡ℎ </a:t>
            </a:r>
            <a:r>
              <a:rPr lang="en-US" sz="1800" dirty="0" err="1">
                <a:latin typeface="Calibri" panose="020F0502020204030204" pitchFamily="34" charset="0"/>
                <a:cs typeface="Calibri" panose="020F0502020204030204" pitchFamily="34" charset="0"/>
              </a:rPr>
              <a:t>DownBlock</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است. مشکل درک غیرطبیعی به این دلیل است که کانال‌های مختلف و مکان‌های مختلف تحت تأثیر تغییر محدوده دینامیکی قرار می‌گیرند. بنابراین لازم است که رابطه وزنی بین نقشه های ویژگی تنظیم شود تا تصویر به صحنه واقعی نزدیک شود. ثانیاً، از آنجایی که تغییر دامنه دینامیکی بر اشباع تصویر تأثیر می گذارد و به رابطه موقعیت مکانی بین پیکسل ها مربوط می شود، لازم است عوامل تأثیرگذار فضایی در نظر گرفته شود. یک مکانیسم یادگیری کانال چند مقیاسی (بلاک </a:t>
            </a:r>
            <a:r>
              <a:rPr lang="en-US" sz="1800" dirty="0">
                <a:latin typeface="Calibri" panose="020F0502020204030204" pitchFamily="34" charset="0"/>
                <a:cs typeface="Calibri" panose="020F0502020204030204" pitchFamily="34" charset="0"/>
              </a:rPr>
              <a:t>MS-SE) </a:t>
            </a:r>
            <a:r>
              <a:rPr lang="fa-IR" sz="1800" dirty="0">
                <a:latin typeface="Calibri" panose="020F0502020204030204" pitchFamily="34" charset="0"/>
                <a:cs typeface="Calibri" panose="020F0502020204030204" pitchFamily="34" charset="0"/>
              </a:rPr>
              <a:t>ایجاد شده است، همانطور که در شکل 4 نشان داده شده است. بلوک </a:t>
            </a:r>
            <a:r>
              <a:rPr lang="en-US" sz="1800" dirty="0">
                <a:latin typeface="Calibri" panose="020F0502020204030204" pitchFamily="34" charset="0"/>
                <a:cs typeface="Calibri" panose="020F0502020204030204" pitchFamily="34" charset="0"/>
              </a:rPr>
              <a:t>MS-SE </a:t>
            </a:r>
            <a:r>
              <a:rPr lang="fa-IR" sz="1800" dirty="0">
                <a:latin typeface="Calibri" panose="020F0502020204030204" pitchFamily="34" charset="0"/>
                <a:cs typeface="Calibri" panose="020F0502020204030204" pitchFamily="34" charset="0"/>
              </a:rPr>
              <a:t>از یک ماژول توجه کانال (</a:t>
            </a:r>
            <a:r>
              <a:rPr lang="en-US" sz="1800" dirty="0">
                <a:latin typeface="Calibri" panose="020F0502020204030204" pitchFamily="34" charset="0"/>
                <a:cs typeface="Calibri" panose="020F0502020204030204" pitchFamily="34" charset="0"/>
              </a:rPr>
              <a:t>Block SE) </a:t>
            </a:r>
            <a:r>
              <a:rPr lang="fa-IR" sz="1800" dirty="0">
                <a:latin typeface="Calibri" panose="020F0502020204030204" pitchFamily="34" charset="0"/>
                <a:cs typeface="Calibri" panose="020F0502020204030204" pitchFamily="34" charset="0"/>
              </a:rPr>
              <a:t>برای تنظیم رابطه وزن بین ویژگی ها و یک مقیاس چندگانه تشکیل شده است. ماژول استخراج ویژگی برای حل تأثیر فضایی. نتایج نهایی استخراج ویژگی 𝑦𝑀𝑆_𝑆𝐸 را می توان به صورت نوشتاری</a:t>
            </a:r>
            <a:endParaRPr lang="en-US" sz="1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966F22F-5B32-1666-C4BB-11A6FF338D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8340" y="2438399"/>
            <a:ext cx="4915326" cy="327688"/>
          </a:xfrm>
          <a:prstGeom prst="rect">
            <a:avLst/>
          </a:prstGeom>
        </p:spPr>
      </p:pic>
      <p:pic>
        <p:nvPicPr>
          <p:cNvPr id="13" name="Picture 12">
            <a:extLst>
              <a:ext uri="{FF2B5EF4-FFF2-40B4-BE49-F238E27FC236}">
                <a16:creationId xmlns:a16="http://schemas.microsoft.com/office/drawing/2014/main" id="{B728754E-C998-9080-BD7D-01DBEA2AA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8340" y="4952894"/>
            <a:ext cx="5037257" cy="1219306"/>
          </a:xfrm>
          <a:prstGeom prst="rect">
            <a:avLst/>
          </a:prstGeom>
        </p:spPr>
      </p:pic>
      <p:sp>
        <p:nvSpPr>
          <p:cNvPr id="4" name="Slide Number Placeholder 3">
            <a:extLst>
              <a:ext uri="{FF2B5EF4-FFF2-40B4-BE49-F238E27FC236}">
                <a16:creationId xmlns:a16="http://schemas.microsoft.com/office/drawing/2014/main" id="{495AE6F2-FF0F-87C6-C384-6EF3D92005C8}"/>
              </a:ext>
            </a:extLst>
          </p:cNvPr>
          <p:cNvSpPr>
            <a:spLocks noGrp="1"/>
          </p:cNvSpPr>
          <p:nvPr>
            <p:ph type="sldNum" sz="quarter" idx="12"/>
          </p:nvPr>
        </p:nvSpPr>
        <p:spPr/>
        <p:txBody>
          <a:bodyPr/>
          <a:lstStyle/>
          <a:p>
            <a:fld id="{77D54566-1E71-4525-9093-F663F55F61F9}" type="slidenum">
              <a:rPr lang="en-US" smtClean="0"/>
              <a:t>34</a:t>
            </a:fld>
            <a:endParaRPr lang="en-US"/>
          </a:p>
        </p:txBody>
      </p:sp>
    </p:spTree>
    <p:extLst>
      <p:ext uri="{BB962C8B-B14F-4D97-AF65-F5344CB8AC3E}">
        <p14:creationId xmlns:p14="http://schemas.microsoft.com/office/powerpoint/2010/main" val="38874680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4503D7-B3F5-4323-184F-5696C10369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7969" y="1408311"/>
            <a:ext cx="10226926" cy="4298052"/>
          </a:xfrm>
          <a:prstGeom prst="rect">
            <a:avLst/>
          </a:prstGeom>
        </p:spPr>
      </p:pic>
      <p:sp>
        <p:nvSpPr>
          <p:cNvPr id="2" name="Slide Number Placeholder 1">
            <a:extLst>
              <a:ext uri="{FF2B5EF4-FFF2-40B4-BE49-F238E27FC236}">
                <a16:creationId xmlns:a16="http://schemas.microsoft.com/office/drawing/2014/main" id="{BE814A96-993D-595C-6E79-B258923E8F1E}"/>
              </a:ext>
            </a:extLst>
          </p:cNvPr>
          <p:cNvSpPr>
            <a:spLocks noGrp="1"/>
          </p:cNvSpPr>
          <p:nvPr>
            <p:ph type="sldNum" sz="quarter" idx="12"/>
          </p:nvPr>
        </p:nvSpPr>
        <p:spPr/>
        <p:txBody>
          <a:bodyPr/>
          <a:lstStyle/>
          <a:p>
            <a:fld id="{77D54566-1E71-4525-9093-F663F55F61F9}" type="slidenum">
              <a:rPr lang="en-US" smtClean="0"/>
              <a:t>35</a:t>
            </a:fld>
            <a:endParaRPr lang="en-US"/>
          </a:p>
        </p:txBody>
      </p:sp>
    </p:spTree>
    <p:extLst>
      <p:ext uri="{BB962C8B-B14F-4D97-AF65-F5344CB8AC3E}">
        <p14:creationId xmlns:p14="http://schemas.microsoft.com/office/powerpoint/2010/main" val="27409948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5D7C0-AD00-F530-8A29-D8BFE7F3EE6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CA64380-5904-24E5-31A6-872F4706BC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4311" y="685800"/>
            <a:ext cx="10547432" cy="5249779"/>
          </a:xfrm>
        </p:spPr>
      </p:pic>
      <p:sp>
        <p:nvSpPr>
          <p:cNvPr id="3" name="Slide Number Placeholder 2">
            <a:extLst>
              <a:ext uri="{FF2B5EF4-FFF2-40B4-BE49-F238E27FC236}">
                <a16:creationId xmlns:a16="http://schemas.microsoft.com/office/drawing/2014/main" id="{A24F95EB-7AD3-9F6A-9A92-A2436715C3D6}"/>
              </a:ext>
            </a:extLst>
          </p:cNvPr>
          <p:cNvSpPr>
            <a:spLocks noGrp="1"/>
          </p:cNvSpPr>
          <p:nvPr>
            <p:ph type="sldNum" sz="quarter" idx="12"/>
          </p:nvPr>
        </p:nvSpPr>
        <p:spPr/>
        <p:txBody>
          <a:bodyPr/>
          <a:lstStyle/>
          <a:p>
            <a:fld id="{77D54566-1E71-4525-9093-F663F55F61F9}" type="slidenum">
              <a:rPr lang="en-US" smtClean="0"/>
              <a:t>36</a:t>
            </a:fld>
            <a:endParaRPr lang="en-US"/>
          </a:p>
        </p:txBody>
      </p:sp>
    </p:spTree>
    <p:extLst>
      <p:ext uri="{BB962C8B-B14F-4D97-AF65-F5344CB8AC3E}">
        <p14:creationId xmlns:p14="http://schemas.microsoft.com/office/powerpoint/2010/main" val="9894161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2D48E-970C-9F19-AF64-4244D501A2B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Remark</a:t>
            </a:r>
          </a:p>
        </p:txBody>
      </p:sp>
      <p:sp>
        <p:nvSpPr>
          <p:cNvPr id="3" name="Content Placeholder 2">
            <a:extLst>
              <a:ext uri="{FF2B5EF4-FFF2-40B4-BE49-F238E27FC236}">
                <a16:creationId xmlns:a16="http://schemas.microsoft.com/office/drawing/2014/main" id="{48C143D0-8296-9846-C4D4-515E61A23DC1}"/>
              </a:ext>
            </a:extLst>
          </p:cNvPr>
          <p:cNvSpPr>
            <a:spLocks noGrp="1"/>
          </p:cNvSpPr>
          <p:nvPr>
            <p:ph idx="1"/>
          </p:nvPr>
        </p:nvSpPr>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با توجه به تجزیه و تحلیل نظری طرح رگرسیون دوگانه، می توان به طور مشابه نشان داد که وظیفه دوگانه به شبکه اولیه کمک می کند تا یک کران تعمیم کوچکتر به دست آورد، فضای راه حل را کاهش دهد و کیفیت پیش بینی را بهبود بخشد. برای کار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اجازه دهید 𝐿𝑃 (𝑃 (𝑥)، 𝑦)+𝜆𝐿𝑆(𝑆( 𝑥 ∈ </a:t>
            </a:r>
            <a:r>
              <a:rPr lang="en-US" sz="1800" dirty="0">
                <a:latin typeface="Calibri" panose="020F0502020204030204" pitchFamily="34" charset="0"/>
                <a:cs typeface="Calibri" panose="020F0502020204030204" pitchFamily="34" charset="0"/>
              </a:rPr>
              <a:t>X </a:t>
            </a:r>
            <a:r>
              <a:rPr lang="fa-IR" sz="1800" dirty="0">
                <a:latin typeface="Calibri" panose="020F0502020204030204" pitchFamily="34" charset="0"/>
                <a:cs typeface="Calibri" panose="020F0502020204030204" pitchFamily="34" charset="0"/>
              </a:rPr>
              <a:t>تصویر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است، 𝑦 ∈ </a:t>
            </a:r>
            <a:r>
              <a:rPr lang="en-US" sz="1800" dirty="0">
                <a:latin typeface="Calibri" panose="020F0502020204030204" pitchFamily="34" charset="0"/>
                <a:cs typeface="Calibri" panose="020F0502020204030204" pitchFamily="34" charset="0"/>
              </a:rPr>
              <a:t>Y </a:t>
            </a:r>
            <a:r>
              <a:rPr lang="fa-IR" sz="1800" dirty="0">
                <a:latin typeface="Calibri" panose="020F0502020204030204" pitchFamily="34" charset="0"/>
                <a:cs typeface="Calibri" panose="020F0502020204030204" pitchFamily="34" charset="0"/>
              </a:rPr>
              <a:t>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است. 𝑃 و 𝐿𝑃 (⋅) به ترتیب نقشه برداری از تصاویر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به تصاویر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و عملکرد از دست دادن آن هستند. 𝑆 و 𝐿𝑆(⋅) به ترتیب نقشه برداری از تصاویر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به تصاویر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و عملکرد از دست دادن آن هستند. از آنجایی که مشکل رگرسیون دوگانه اساساً با نگاشت بین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مطابقت دارد، طبق قضیه 3 در </a:t>
            </a:r>
            <a:r>
              <a:rPr lang="en-US" sz="1800" dirty="0">
                <a:latin typeface="Calibri" panose="020F0502020204030204" pitchFamily="34" charset="0"/>
                <a:cs typeface="Calibri" panose="020F0502020204030204" pitchFamily="34" charset="0"/>
              </a:rPr>
              <a:t>Guo </a:t>
            </a:r>
            <a:r>
              <a:rPr lang="fa-IR" sz="1800" dirty="0">
                <a:latin typeface="Calibri" panose="020F0502020204030204" pitchFamily="34" charset="0"/>
                <a:cs typeface="Calibri" panose="020F0502020204030204" pitchFamily="34" charset="0"/>
              </a:rPr>
              <a:t>و همکاران. (2020)، می‌توانیم 𝛷(𝑃، 𝑆) ≤ 𝛷(𝑃)، که در آن 𝛷(𝑃، 𝑆) کران تعمیم طرح وظیفه دوگانه است، و 𝛷(𝑃) طرح تعمیم یافته استاندارد </a:t>
            </a:r>
            <a:r>
              <a:rPr lang="en-US" sz="1800" dirty="0">
                <a:latin typeface="Calibri" panose="020F0502020204030204" pitchFamily="34" charset="0"/>
                <a:cs typeface="Calibri" panose="020F0502020204030204" pitchFamily="34" charset="0"/>
              </a:rPr>
              <a:t>me. </a:t>
            </a:r>
            <a:r>
              <a:rPr lang="fa-IR" sz="1800" dirty="0">
                <a:latin typeface="Calibri" panose="020F0502020204030204" pitchFamily="34" charset="0"/>
                <a:cs typeface="Calibri" panose="020F0502020204030204" pitchFamily="34" charset="0"/>
              </a:rPr>
              <a:t>بنابراین مرز تعمیم یادگیری دوگانه کوچکتر از یادگیری نظارت شده استاندارد است، به این معنی که وظیفه دوگانه فضای حل تکلیف اصلی را کاهش می دهد و به کار اصلی کمک می کند تا کیفیت راه حل بالاتری به دست آورد.</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D6BD60D-4328-39CE-A995-A70F5F25B757}"/>
              </a:ext>
            </a:extLst>
          </p:cNvPr>
          <p:cNvSpPr>
            <a:spLocks noGrp="1"/>
          </p:cNvSpPr>
          <p:nvPr>
            <p:ph type="sldNum" sz="quarter" idx="12"/>
          </p:nvPr>
        </p:nvSpPr>
        <p:spPr/>
        <p:txBody>
          <a:bodyPr/>
          <a:lstStyle/>
          <a:p>
            <a:fld id="{77D54566-1E71-4525-9093-F663F55F61F9}" type="slidenum">
              <a:rPr lang="en-US" smtClean="0"/>
              <a:t>37</a:t>
            </a:fld>
            <a:endParaRPr lang="en-US"/>
          </a:p>
        </p:txBody>
      </p:sp>
    </p:spTree>
    <p:extLst>
      <p:ext uri="{BB962C8B-B14F-4D97-AF65-F5344CB8AC3E}">
        <p14:creationId xmlns:p14="http://schemas.microsoft.com/office/powerpoint/2010/main" val="1821722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261FBC-28CC-AFAD-A022-D68EEE53BBA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Algorithm</a:t>
            </a:r>
          </a:p>
        </p:txBody>
      </p:sp>
      <p:pic>
        <p:nvPicPr>
          <p:cNvPr id="8" name="Content Placeholder 7">
            <a:extLst>
              <a:ext uri="{FF2B5EF4-FFF2-40B4-BE49-F238E27FC236}">
                <a16:creationId xmlns:a16="http://schemas.microsoft.com/office/drawing/2014/main" id="{D532C949-9FE5-D600-87EE-50361D48513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484313" y="2927197"/>
            <a:ext cx="4894262" cy="2603806"/>
          </a:xfrm>
        </p:spPr>
      </p:pic>
      <p:pic>
        <p:nvPicPr>
          <p:cNvPr id="10" name="Content Placeholder 9">
            <a:extLst>
              <a:ext uri="{FF2B5EF4-FFF2-40B4-BE49-F238E27FC236}">
                <a16:creationId xmlns:a16="http://schemas.microsoft.com/office/drawing/2014/main" id="{98C336AC-FF0C-708D-597F-BEDB5312A1A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191261" y="2667000"/>
            <a:ext cx="3727678" cy="3124200"/>
          </a:xfrm>
        </p:spPr>
      </p:pic>
      <p:sp>
        <p:nvSpPr>
          <p:cNvPr id="2" name="Slide Number Placeholder 1">
            <a:extLst>
              <a:ext uri="{FF2B5EF4-FFF2-40B4-BE49-F238E27FC236}">
                <a16:creationId xmlns:a16="http://schemas.microsoft.com/office/drawing/2014/main" id="{FF7AF89F-B02D-8AA8-57C6-B3DFFABB1181}"/>
              </a:ext>
            </a:extLst>
          </p:cNvPr>
          <p:cNvSpPr>
            <a:spLocks noGrp="1"/>
          </p:cNvSpPr>
          <p:nvPr>
            <p:ph type="sldNum" sz="quarter" idx="12"/>
          </p:nvPr>
        </p:nvSpPr>
        <p:spPr/>
        <p:txBody>
          <a:bodyPr/>
          <a:lstStyle/>
          <a:p>
            <a:fld id="{77D54566-1E71-4525-9093-F663F55F61F9}" type="slidenum">
              <a:rPr lang="en-US" smtClean="0"/>
              <a:t>38</a:t>
            </a:fld>
            <a:endParaRPr lang="en-US"/>
          </a:p>
        </p:txBody>
      </p:sp>
    </p:spTree>
    <p:extLst>
      <p:ext uri="{BB962C8B-B14F-4D97-AF65-F5344CB8AC3E}">
        <p14:creationId xmlns:p14="http://schemas.microsoft.com/office/powerpoint/2010/main" val="20613392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79E2299-87F4-717F-8FA0-2BAE373DE23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3.5. Algorithm summarization</a:t>
            </a:r>
          </a:p>
        </p:txBody>
      </p:sp>
      <p:sp>
        <p:nvSpPr>
          <p:cNvPr id="6" name="Content Placeholder 5">
            <a:extLst>
              <a:ext uri="{FF2B5EF4-FFF2-40B4-BE49-F238E27FC236}">
                <a16:creationId xmlns:a16="http://schemas.microsoft.com/office/drawing/2014/main" id="{508FF8A4-F604-D1FB-046E-7B1BBFDE6018}"/>
              </a:ext>
            </a:extLst>
          </p:cNvPr>
          <p:cNvSpPr>
            <a:spLocks noGrp="1"/>
          </p:cNvSpPr>
          <p:nvPr>
            <p:ph idx="1"/>
          </p:nvPr>
        </p:nvSpPr>
        <p:spPr/>
        <p:txBody>
          <a:bodyPr/>
          <a:lstStyle/>
          <a:p>
            <a:pPr marL="0" indent="0" algn="just" rtl="1">
              <a:buNone/>
            </a:pPr>
            <a:r>
              <a:rPr lang="fa-IR" sz="1800" dirty="0">
                <a:latin typeface="Calibri" panose="020F0502020204030204" pitchFamily="34" charset="0"/>
                <a:cs typeface="Calibri" panose="020F0502020204030204" pitchFamily="34" charset="0"/>
              </a:rPr>
              <a:t>از طریق معرفی دقیق زیر ماژول های فوق، این بخش الگوریتم ما را به صورت زیر خلاصه می کند. برای مجموعه داده های جفت شده 𝐷 𝑝، شبکه های عصبی دوگانه در هر مرحله به طور مستقل آموزش داده می شوند. سپس، شبکه بهینه سازی کلی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آموزش داده می شود. برای مجموعه داده های جفت نشده 𝐷𝑢، می توان از آن برای تنظیم دقیق مدل از پیش آموزش دیده با آموزش مشترک استفاده کرد. تمام مراحل در الگوریتم های 1 و 2 نشان داده شده است. برای جزئیات بیشتر، لطفاً به کد منبع در </a:t>
            </a:r>
            <a:r>
              <a:rPr lang="en-US" sz="1800" dirty="0">
                <a:latin typeface="Calibri" panose="020F0502020204030204" pitchFamily="34" charset="0"/>
                <a:cs typeface="Calibri" panose="020F0502020204030204" pitchFamily="34" charset="0"/>
              </a:rPr>
              <a:t>github.com/</a:t>
            </a:r>
            <a:r>
              <a:rPr lang="en-US" sz="1800" dirty="0" err="1">
                <a:latin typeface="Calibri" panose="020F0502020204030204" pitchFamily="34" charset="0"/>
                <a:cs typeface="Calibri" panose="020F0502020204030204" pitchFamily="34" charset="0"/>
              </a:rPr>
              <a:t>DoomsdayLeaf</a:t>
            </a:r>
            <a:r>
              <a:rPr lang="en-US" sz="1800" dirty="0">
                <a:latin typeface="Calibri" panose="020F0502020204030204" pitchFamily="34" charset="0"/>
                <a:cs typeface="Calibri" panose="020F0502020204030204" pitchFamily="34" charset="0"/>
              </a:rPr>
              <a:t>/</a:t>
            </a:r>
            <a:r>
              <a:rPr lang="en-US" sz="1800" dirty="0" err="1">
                <a:latin typeface="Calibri" panose="020F0502020204030204" pitchFamily="34" charset="0"/>
                <a:cs typeface="Calibri" panose="020F0502020204030204" pitchFamily="34" charset="0"/>
              </a:rPr>
              <a:t>DualHDR.git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مراجعه کنید.</a:t>
            </a: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r" rtl="1">
              <a:buNone/>
            </a:pPr>
            <a:endParaRPr lang="en-US" dirty="0"/>
          </a:p>
        </p:txBody>
      </p:sp>
      <p:pic>
        <p:nvPicPr>
          <p:cNvPr id="2" name="Picture 1">
            <a:extLst>
              <a:ext uri="{FF2B5EF4-FFF2-40B4-BE49-F238E27FC236}">
                <a16:creationId xmlns:a16="http://schemas.microsoft.com/office/drawing/2014/main" id="{FF2A505D-9418-FA19-E86C-F452C8EFE5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7682" y="4308732"/>
            <a:ext cx="5342963" cy="2436195"/>
          </a:xfrm>
          <a:prstGeom prst="rect">
            <a:avLst/>
          </a:prstGeom>
        </p:spPr>
      </p:pic>
      <p:sp>
        <p:nvSpPr>
          <p:cNvPr id="3" name="Slide Number Placeholder 2">
            <a:extLst>
              <a:ext uri="{FF2B5EF4-FFF2-40B4-BE49-F238E27FC236}">
                <a16:creationId xmlns:a16="http://schemas.microsoft.com/office/drawing/2014/main" id="{BD7EE7A8-B298-B2DC-7578-79F8D576965D}"/>
              </a:ext>
            </a:extLst>
          </p:cNvPr>
          <p:cNvSpPr>
            <a:spLocks noGrp="1"/>
          </p:cNvSpPr>
          <p:nvPr>
            <p:ph type="sldNum" sz="quarter" idx="12"/>
          </p:nvPr>
        </p:nvSpPr>
        <p:spPr/>
        <p:txBody>
          <a:bodyPr/>
          <a:lstStyle/>
          <a:p>
            <a:fld id="{77D54566-1E71-4525-9093-F663F55F61F9}" type="slidenum">
              <a:rPr lang="en-US" smtClean="0"/>
              <a:t>39</a:t>
            </a:fld>
            <a:endParaRPr lang="en-US"/>
          </a:p>
        </p:txBody>
      </p:sp>
    </p:spTree>
    <p:extLst>
      <p:ext uri="{BB962C8B-B14F-4D97-AF65-F5344CB8AC3E}">
        <p14:creationId xmlns:p14="http://schemas.microsoft.com/office/powerpoint/2010/main" val="3333740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BA628-3942-63B0-6E0C-A29727B74AA3}"/>
              </a:ext>
            </a:extLst>
          </p:cNvPr>
          <p:cNvSpPr>
            <a:spLocks noGrp="1"/>
          </p:cNvSpPr>
          <p:nvPr>
            <p:ph type="title"/>
          </p:nvPr>
        </p:nvSpPr>
        <p:spPr/>
        <p:txBody>
          <a:bodyPr>
            <a:normAutofit/>
          </a:bodyPr>
          <a:lstStyle/>
          <a:p>
            <a:pPr rtl="1"/>
            <a:r>
              <a:rPr lang="ar-SA" b="1" kern="100" dirty="0">
                <a:solidFill>
                  <a:srgbClr val="313131"/>
                </a:solidFill>
                <a:effectLst/>
                <a:highlight>
                  <a:srgbClr val="FFFFFF"/>
                </a:highlight>
                <a:latin typeface="iransansp"/>
                <a:ea typeface="Times New Roman" panose="02020603050405020304" pitchFamily="18" charset="0"/>
                <a:cs typeface="Times New Roman" panose="02020603050405020304" pitchFamily="18" charset="0"/>
              </a:rPr>
              <a:t>نحوه عملکرد</a:t>
            </a:r>
            <a:r>
              <a:rPr lang="en-US" b="1" kern="100" dirty="0">
                <a:solidFill>
                  <a:srgbClr val="313131"/>
                </a:solidFill>
                <a:effectLst/>
                <a:highlight>
                  <a:srgbClr val="FFFFFF"/>
                </a:highlight>
                <a:latin typeface="iransansp"/>
                <a:ea typeface="Times New Roman" panose="02020603050405020304" pitchFamily="18" charset="0"/>
                <a:cs typeface="Times New Roman" panose="02020603050405020304" pitchFamily="18" charset="0"/>
              </a:rPr>
              <a:t> HDR </a:t>
            </a:r>
            <a:r>
              <a:rPr lang="ar-SA" b="1" kern="100" dirty="0">
                <a:solidFill>
                  <a:srgbClr val="313131"/>
                </a:solidFill>
                <a:effectLst/>
                <a:highlight>
                  <a:srgbClr val="FFFFFF"/>
                </a:highlight>
                <a:latin typeface="iransansp"/>
                <a:ea typeface="Times New Roman" panose="02020603050405020304" pitchFamily="18" charset="0"/>
                <a:cs typeface="Times New Roman" panose="02020603050405020304" pitchFamily="18" charset="0"/>
              </a:rPr>
              <a:t>دوربین گوشی</a:t>
            </a:r>
            <a:br>
              <a:rPr lang="en-US" b="1" kern="100" dirty="0">
                <a:solidFill>
                  <a:srgbClr val="1F3763"/>
                </a:solidFill>
                <a:effectLst/>
                <a:highlight>
                  <a:srgbClr val="FFFFFF"/>
                </a:highlight>
                <a:latin typeface="Calibri Light" panose="020F0302020204030204" pitchFamily="34" charset="0"/>
                <a:ea typeface="Times New Roman" panose="02020603050405020304" pitchFamily="18" charset="0"/>
                <a:cs typeface="Times New Roman" panose="02020603050405020304" pitchFamily="18" charset="0"/>
              </a:rPr>
            </a:br>
            <a:endParaRPr lang="en-US" dirty="0"/>
          </a:p>
        </p:txBody>
      </p:sp>
      <p:pic>
        <p:nvPicPr>
          <p:cNvPr id="7" name="Content Placeholder 6">
            <a:extLst>
              <a:ext uri="{FF2B5EF4-FFF2-40B4-BE49-F238E27FC236}">
                <a16:creationId xmlns:a16="http://schemas.microsoft.com/office/drawing/2014/main" id="{05E26AC6-C06F-A999-8D19-B5C537681A7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261686" y="2121320"/>
            <a:ext cx="3922804" cy="3669880"/>
          </a:xfrm>
        </p:spPr>
      </p:pic>
      <p:sp>
        <p:nvSpPr>
          <p:cNvPr id="5" name="Content Placeholder 4">
            <a:extLst>
              <a:ext uri="{FF2B5EF4-FFF2-40B4-BE49-F238E27FC236}">
                <a16:creationId xmlns:a16="http://schemas.microsoft.com/office/drawing/2014/main" id="{6B3E874A-E9EB-DAA1-74CA-F58D93EE9320}"/>
              </a:ext>
            </a:extLst>
          </p:cNvPr>
          <p:cNvSpPr>
            <a:spLocks noGrp="1"/>
          </p:cNvSpPr>
          <p:nvPr>
            <p:ph sz="half" idx="2"/>
          </p:nvPr>
        </p:nvSpPr>
        <p:spPr/>
        <p:txBody>
          <a:bodyPr>
            <a:normAutofit fontScale="92500" lnSpcReduction="10000"/>
          </a:bodyPr>
          <a:lstStyle/>
          <a:p>
            <a:pPr algn="just" rtl="1"/>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در ابتدایی‌ترین سطح، یک عکس</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HDR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در واقع فقط دو (یا سه، یا نُه) عکس است که در سطوح مختلف نوردهی گرفته شده و سپس با نرم‌افزار در هم می‌شوند تا تصویر بهتری ایجاد شود. اما عملکرد</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HDR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در واقع کمی پیچیده‌تر از این تعریف است. در حالت ایده‌آل، عکاس طیف وسیعی از عکس‌های پرانتزی</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(Bracketed photos)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می‌گیرد؛ یعنی عکس‌هایی از یک سوژه با ترکیب‌های مختلف سرعت شاتر گرفته شده تا مجموعه‌ای از تصاویر با درخشندگی متفاوت تولید کند</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عکاسی</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با دوربین </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روی سه‌پایه و کاملاً ثابت و با مناظر خالی از اجسام متحرک بهترین نتیجه را خواهد داشت</a:t>
            </a:r>
            <a:r>
              <a:rPr lang="en-US"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سپس با کمک نرم‌افزار پیشرفته پس از پردازش، عکاس می‌تواند عکس‌ها را با هم ترکیب کند و یک عکس ایجاد کند. تصویر متشک از متمرکزترین، پر نورترین و رنگارنگ‌ترین بخش‌های صحنه است</a:t>
            </a:r>
            <a:r>
              <a:rPr lang="fa-IR" sz="1800" dirty="0">
                <a:solidFill>
                  <a:srgbClr val="313131"/>
                </a:solidFill>
                <a:effectLst/>
                <a:latin typeface="Calibri" panose="020F0502020204030204" pitchFamily="34" charset="0"/>
                <a:ea typeface="Calibri" panose="020F0502020204030204" pitchFamily="34" charset="0"/>
                <a:cs typeface="Calibri" panose="020F0502020204030204" pitchFamily="34" charset="0"/>
              </a:rPr>
              <a:t>.</a:t>
            </a:r>
            <a:endParaRPr lang="en-US" dirty="0">
              <a:latin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27D61AA8-CE1C-D7A9-0D18-F22A7388FEAC}"/>
              </a:ext>
            </a:extLst>
          </p:cNvPr>
          <p:cNvSpPr>
            <a:spLocks noGrp="1"/>
          </p:cNvSpPr>
          <p:nvPr>
            <p:ph type="sldNum" sz="quarter" idx="12"/>
          </p:nvPr>
        </p:nvSpPr>
        <p:spPr/>
        <p:txBody>
          <a:bodyPr/>
          <a:lstStyle/>
          <a:p>
            <a:fld id="{77D54566-1E71-4525-9093-F663F55F61F9}" type="slidenum">
              <a:rPr lang="en-US" smtClean="0"/>
              <a:t>4</a:t>
            </a:fld>
            <a:endParaRPr lang="en-US"/>
          </a:p>
        </p:txBody>
      </p:sp>
    </p:spTree>
    <p:extLst>
      <p:ext uri="{BB962C8B-B14F-4D97-AF65-F5344CB8AC3E}">
        <p14:creationId xmlns:p14="http://schemas.microsoft.com/office/powerpoint/2010/main" val="32953246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6C257-ACD4-2E83-4A12-5135292EBCE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4. Experiments</a:t>
            </a:r>
          </a:p>
        </p:txBody>
      </p:sp>
      <p:sp>
        <p:nvSpPr>
          <p:cNvPr id="3" name="Content Placeholder 2">
            <a:extLst>
              <a:ext uri="{FF2B5EF4-FFF2-40B4-BE49-F238E27FC236}">
                <a16:creationId xmlns:a16="http://schemas.microsoft.com/office/drawing/2014/main" id="{1C22AF1B-8108-5280-2291-9B5C61F4FE38}"/>
              </a:ext>
            </a:extLst>
          </p:cNvPr>
          <p:cNvSpPr>
            <a:spLocks noGrp="1"/>
          </p:cNvSpPr>
          <p:nvPr>
            <p:ph idx="1"/>
          </p:nvPr>
        </p:nvSpPr>
        <p:spPr>
          <a:xfrm>
            <a:off x="1484310" y="1892969"/>
            <a:ext cx="10018713" cy="4796590"/>
          </a:xfrm>
        </p:spPr>
        <p:txBody>
          <a:bodyPr>
            <a:normAutofit/>
          </a:bodyPr>
          <a:lstStyle/>
          <a:p>
            <a:pPr marL="0" indent="0" algn="r" rtl="1">
              <a:buNone/>
            </a:pPr>
            <a:r>
              <a:rPr lang="fa-IR" sz="1800" dirty="0">
                <a:latin typeface="Calibri" panose="020F0502020204030204" pitchFamily="34" charset="0"/>
                <a:cs typeface="Calibri" panose="020F0502020204030204" pitchFamily="34" charset="0"/>
              </a:rPr>
              <a:t>در این بخش، با استفاده از معیارهای ارزیابی استاندارد، روش‌های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در مجموعه داده‌های عمومی را با هم مقایسه می‌کنیم. سپس پارامترهای دخیل در این کار و هر شبکه برای نشان دادن اثرات آنها تجزیه و تحلیل خواهد شد.</a:t>
            </a:r>
            <a:endParaRPr lang="en-US" sz="1800" dirty="0">
              <a:latin typeface="Calibri" panose="020F0502020204030204" pitchFamily="34" charset="0"/>
              <a:cs typeface="Calibri" panose="020F0502020204030204" pitchFamily="34" charset="0"/>
            </a:endParaRPr>
          </a:p>
          <a:p>
            <a:pPr algn="r" rtl="1">
              <a:buFont typeface="Wingdings" panose="05000000000000000000" pitchFamily="2" charset="2"/>
              <a:buChar char="ü"/>
            </a:pPr>
            <a:endParaRPr lang="en-US" sz="1800" dirty="0">
              <a:latin typeface="Calibri" panose="020F0502020204030204" pitchFamily="34" charset="0"/>
              <a:cs typeface="Calibri" panose="020F0502020204030204" pitchFamily="34" charset="0"/>
            </a:endParaRPr>
          </a:p>
          <a:p>
            <a:pPr algn="l">
              <a:spcBef>
                <a:spcPts val="0"/>
              </a:spcBef>
              <a:spcAft>
                <a:spcPts val="0"/>
              </a:spcAft>
              <a:buFont typeface="Wingdings" panose="05000000000000000000" pitchFamily="2" charset="2"/>
              <a:buChar char="ü"/>
            </a:pPr>
            <a:r>
              <a:rPr lang="en-US" sz="2000" b="0" i="1" dirty="0">
                <a:solidFill>
                  <a:srgbClr val="000000"/>
                </a:solidFill>
                <a:effectLst/>
                <a:latin typeface="Calibri" panose="020F0502020204030204" pitchFamily="34" charset="0"/>
                <a:cs typeface="Calibri" panose="020F0502020204030204" pitchFamily="34" charset="0"/>
              </a:rPr>
              <a:t>4.1. Dataset and evaluation criteria</a:t>
            </a:r>
            <a:r>
              <a:rPr lang="en-US" sz="2000" dirty="0">
                <a:latin typeface="Calibri" panose="020F0502020204030204" pitchFamily="34" charset="0"/>
                <a:cs typeface="Calibri" panose="020F0502020204030204" pitchFamily="34" charset="0"/>
              </a:rPr>
              <a:t> </a:t>
            </a:r>
          </a:p>
          <a:p>
            <a:pPr>
              <a:spcBef>
                <a:spcPts val="0"/>
              </a:spcBef>
              <a:spcAft>
                <a:spcPts val="0"/>
              </a:spcAft>
              <a:buFont typeface="Wingdings" panose="05000000000000000000" pitchFamily="2" charset="2"/>
              <a:buChar char="ü"/>
            </a:pPr>
            <a:r>
              <a:rPr lang="en-US" sz="2000" b="0" i="1" dirty="0">
                <a:solidFill>
                  <a:srgbClr val="000000"/>
                </a:solidFill>
                <a:effectLst/>
                <a:latin typeface="Calibri" panose="020F0502020204030204" pitchFamily="34" charset="0"/>
                <a:cs typeface="Calibri" panose="020F0502020204030204" pitchFamily="34" charset="0"/>
              </a:rPr>
              <a:t>4.2. Comparison results</a:t>
            </a:r>
            <a:r>
              <a:rPr lang="en-US" sz="2000" dirty="0">
                <a:latin typeface="Calibri" panose="020F0502020204030204" pitchFamily="34" charset="0"/>
                <a:cs typeface="Calibri" panose="020F0502020204030204" pitchFamily="34" charset="0"/>
              </a:rPr>
              <a:t> </a:t>
            </a:r>
          </a:p>
          <a:p>
            <a:pPr algn="l">
              <a:spcBef>
                <a:spcPts val="0"/>
              </a:spcBef>
              <a:spcAft>
                <a:spcPts val="0"/>
              </a:spcAft>
              <a:buFont typeface="Wingdings" panose="05000000000000000000" pitchFamily="2" charset="2"/>
              <a:buChar char="ü"/>
            </a:pPr>
            <a:r>
              <a:rPr lang="en-US" sz="2000" b="0" i="1" dirty="0">
                <a:solidFill>
                  <a:srgbClr val="000000"/>
                </a:solidFill>
                <a:effectLst/>
                <a:latin typeface="Calibri" panose="020F0502020204030204" pitchFamily="34" charset="0"/>
                <a:cs typeface="Calibri" panose="020F0502020204030204" pitchFamily="34" charset="0"/>
              </a:rPr>
              <a:t>4.3. Parameter discussion</a:t>
            </a:r>
            <a:r>
              <a:rPr lang="en-US" sz="2000" dirty="0">
                <a:latin typeface="Calibri" panose="020F0502020204030204" pitchFamily="34" charset="0"/>
                <a:cs typeface="Calibri" panose="020F0502020204030204" pitchFamily="34" charset="0"/>
              </a:rPr>
              <a:t> </a:t>
            </a:r>
          </a:p>
          <a:p>
            <a:pPr algn="l">
              <a:spcBef>
                <a:spcPts val="0"/>
              </a:spcBef>
              <a:spcAft>
                <a:spcPts val="0"/>
              </a:spcAft>
              <a:buFont typeface="Wingdings" panose="05000000000000000000" pitchFamily="2" charset="2"/>
              <a:buChar char="ü"/>
            </a:pPr>
            <a:r>
              <a:rPr lang="en-US" sz="2000" b="0" i="1" dirty="0">
                <a:solidFill>
                  <a:srgbClr val="000000"/>
                </a:solidFill>
                <a:effectLst/>
                <a:latin typeface="Calibri" panose="020F0502020204030204" pitchFamily="34" charset="0"/>
                <a:cs typeface="Calibri" panose="020F0502020204030204" pitchFamily="34" charset="0"/>
              </a:rPr>
              <a:t>4.4. Ablation experiment</a:t>
            </a:r>
            <a:r>
              <a:rPr lang="en-US" sz="2000" dirty="0">
                <a:latin typeface="Calibri" panose="020F0502020204030204" pitchFamily="34" charset="0"/>
                <a:cs typeface="Calibri" panose="020F0502020204030204" pitchFamily="34" charset="0"/>
              </a:rPr>
              <a:t> </a:t>
            </a:r>
            <a:br>
              <a:rPr lang="en-US" dirty="0"/>
            </a:br>
            <a:br>
              <a:rPr lang="en-US" dirty="0"/>
            </a:br>
            <a:endParaRPr lang="en-US" dirty="0"/>
          </a:p>
        </p:txBody>
      </p:sp>
      <p:sp>
        <p:nvSpPr>
          <p:cNvPr id="4" name="Slide Number Placeholder 3">
            <a:extLst>
              <a:ext uri="{FF2B5EF4-FFF2-40B4-BE49-F238E27FC236}">
                <a16:creationId xmlns:a16="http://schemas.microsoft.com/office/drawing/2014/main" id="{9A3C4464-7C74-B40C-1931-EC099A9C8E17}"/>
              </a:ext>
            </a:extLst>
          </p:cNvPr>
          <p:cNvSpPr>
            <a:spLocks noGrp="1"/>
          </p:cNvSpPr>
          <p:nvPr>
            <p:ph type="sldNum" sz="quarter" idx="12"/>
          </p:nvPr>
        </p:nvSpPr>
        <p:spPr/>
        <p:txBody>
          <a:bodyPr/>
          <a:lstStyle/>
          <a:p>
            <a:fld id="{77D54566-1E71-4525-9093-F663F55F61F9}" type="slidenum">
              <a:rPr lang="en-US" smtClean="0"/>
              <a:t>40</a:t>
            </a:fld>
            <a:endParaRPr lang="en-US"/>
          </a:p>
        </p:txBody>
      </p:sp>
    </p:spTree>
    <p:extLst>
      <p:ext uri="{BB962C8B-B14F-4D97-AF65-F5344CB8AC3E}">
        <p14:creationId xmlns:p14="http://schemas.microsoft.com/office/powerpoint/2010/main" val="31623064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76DF8-C456-298F-D3FC-247F79953D0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4.1. Dataset and evaluation criteria</a:t>
            </a:r>
          </a:p>
        </p:txBody>
      </p:sp>
      <p:sp>
        <p:nvSpPr>
          <p:cNvPr id="4" name="Text Placeholder 3">
            <a:extLst>
              <a:ext uri="{FF2B5EF4-FFF2-40B4-BE49-F238E27FC236}">
                <a16:creationId xmlns:a16="http://schemas.microsoft.com/office/drawing/2014/main" id="{7AA9DB5D-85A8-827A-A249-48540B1A4E3A}"/>
              </a:ext>
            </a:extLst>
          </p:cNvPr>
          <p:cNvSpPr>
            <a:spLocks noGrp="1"/>
          </p:cNvSpPr>
          <p:nvPr>
            <p:ph type="body" idx="1"/>
          </p:nvPr>
        </p:nvSpPr>
        <p:spPr/>
        <p:txBody>
          <a:bodyPr/>
          <a:lstStyle/>
          <a:p>
            <a:pPr algn="r" rtl="1"/>
            <a:r>
              <a:rPr lang="en-US" sz="1800" b="1" i="0" u="sng" dirty="0">
                <a:solidFill>
                  <a:srgbClr val="000000"/>
                </a:solidFill>
                <a:effectLst/>
                <a:latin typeface="Times New Roman" panose="02020603050405020304" pitchFamily="18" charset="0"/>
                <a:cs typeface="Times New Roman" panose="02020603050405020304" pitchFamily="18" charset="0"/>
              </a:rPr>
              <a:t>Evaluation</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B58F0935-F4EB-5358-2537-9CA113020385}"/>
              </a:ext>
            </a:extLst>
          </p:cNvPr>
          <p:cNvSpPr>
            <a:spLocks noGrp="1"/>
          </p:cNvSpPr>
          <p:nvPr>
            <p:ph sz="half" idx="2"/>
          </p:nvPr>
        </p:nvSpPr>
        <p:spPr/>
        <p:txBody>
          <a:bodyPr>
            <a:normAutofit/>
          </a:bodyPr>
          <a:lstStyle/>
          <a:p>
            <a:pPr algn="just" rtl="1">
              <a:buFont typeface="Wingdings" panose="05000000000000000000" pitchFamily="2" charset="2"/>
              <a:buChar char="v"/>
            </a:pPr>
            <a:r>
              <a:rPr lang="fa-IR" dirty="0">
                <a:latin typeface="Calibri" panose="020F0502020204030204" pitchFamily="34" charset="0"/>
                <a:cs typeface="Calibri" panose="020F0502020204030204" pitchFamily="34" charset="0"/>
              </a:rPr>
              <a:t>تصاویر </a:t>
            </a:r>
            <a:r>
              <a:rPr lang="en-US" dirty="0">
                <a:latin typeface="Calibri" panose="020F0502020204030204" pitchFamily="34" charset="0"/>
                <a:cs typeface="Calibri" panose="020F0502020204030204" pitchFamily="34" charset="0"/>
              </a:rPr>
              <a:t>HDR </a:t>
            </a:r>
            <a:r>
              <a:rPr lang="fa-IR" dirty="0">
                <a:latin typeface="Calibri" panose="020F0502020204030204" pitchFamily="34" charset="0"/>
                <a:cs typeface="Calibri" panose="020F0502020204030204" pitchFamily="34" charset="0"/>
              </a:rPr>
              <a:t>با تصاویر </a:t>
            </a:r>
            <a:r>
              <a:rPr lang="en-US" dirty="0">
                <a:latin typeface="Calibri" panose="020F0502020204030204" pitchFamily="34" charset="0"/>
                <a:cs typeface="Calibri" panose="020F0502020204030204" pitchFamily="34" charset="0"/>
              </a:rPr>
              <a:t>LDR </a:t>
            </a:r>
            <a:r>
              <a:rPr lang="fa-IR" dirty="0">
                <a:latin typeface="Calibri" panose="020F0502020204030204" pitchFamily="34" charset="0"/>
                <a:cs typeface="Calibri" panose="020F0502020204030204" pitchFamily="34" charset="0"/>
              </a:rPr>
              <a:t>هم از نظر وسعت ارزش و هم در طیف رنگ بسیار متفاوت هستند، بنابراین شاخص های ارزیابی سنتی نمی توانند کیفیت تصاویر </a:t>
            </a:r>
            <a:r>
              <a:rPr lang="en-US" dirty="0">
                <a:latin typeface="Calibri" panose="020F0502020204030204" pitchFamily="34" charset="0"/>
                <a:cs typeface="Calibri" panose="020F0502020204030204" pitchFamily="34" charset="0"/>
              </a:rPr>
              <a:t>HDR </a:t>
            </a:r>
            <a:r>
              <a:rPr lang="fa-IR" dirty="0">
                <a:latin typeface="Calibri" panose="020F0502020204030204" pitchFamily="34" charset="0"/>
                <a:cs typeface="Calibri" panose="020F0502020204030204" pitchFamily="34" charset="0"/>
              </a:rPr>
              <a:t>را بهتر ارزیابی کنند. </a:t>
            </a:r>
            <a:r>
              <a:rPr lang="en-US" dirty="0">
                <a:latin typeface="Calibri" panose="020F0502020204030204" pitchFamily="34" charset="0"/>
                <a:cs typeface="Calibri" panose="020F0502020204030204" pitchFamily="34" charset="0"/>
              </a:rPr>
              <a:t>HDR-VDP </a:t>
            </a:r>
            <a:r>
              <a:rPr lang="fa-IR" dirty="0">
                <a:latin typeface="Calibri" panose="020F0502020204030204" pitchFamily="34" charset="0"/>
                <a:cs typeface="Calibri" panose="020F0502020204030204" pitchFamily="34" charset="0"/>
              </a:rPr>
              <a:t>یک الگوریتم ارزیابی تصویر را با توجه به ویژگی های تصاویر </a:t>
            </a:r>
            <a:r>
              <a:rPr lang="en-US" dirty="0">
                <a:latin typeface="Calibri" panose="020F0502020204030204" pitchFamily="34" charset="0"/>
                <a:cs typeface="Calibri" panose="020F0502020204030204" pitchFamily="34" charset="0"/>
              </a:rPr>
              <a:t>HDR </a:t>
            </a:r>
            <a:r>
              <a:rPr lang="fa-IR" dirty="0">
                <a:latin typeface="Calibri" panose="020F0502020204030204" pitchFamily="34" charset="0"/>
                <a:cs typeface="Calibri" panose="020F0502020204030204" pitchFamily="34" charset="0"/>
              </a:rPr>
              <a:t>ایجاد می کند. در سال های اخیر، بسیاری از کارهای عالی در زمینه بازسازی تصویر </a:t>
            </a:r>
            <a:r>
              <a:rPr lang="en-US" dirty="0">
                <a:latin typeface="Calibri" panose="020F0502020204030204" pitchFamily="34" charset="0"/>
                <a:cs typeface="Calibri" panose="020F0502020204030204" pitchFamily="34" charset="0"/>
              </a:rPr>
              <a:t>HDR، </a:t>
            </a:r>
            <a:r>
              <a:rPr lang="fa-IR" dirty="0">
                <a:latin typeface="Calibri" panose="020F0502020204030204" pitchFamily="34" charset="0"/>
                <a:cs typeface="Calibri" panose="020F0502020204030204" pitchFamily="34" charset="0"/>
              </a:rPr>
              <a:t>این شاخص را به عنوان یک استاندارد ارزیابی کمی اتخاذ کرده اند.</a:t>
            </a:r>
            <a:endParaRPr lang="en-US" dirty="0">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093621DE-22CE-D4D9-9913-760F02E41580}"/>
              </a:ext>
            </a:extLst>
          </p:cNvPr>
          <p:cNvSpPr>
            <a:spLocks noGrp="1"/>
          </p:cNvSpPr>
          <p:nvPr>
            <p:ph type="body" sz="quarter" idx="3"/>
          </p:nvPr>
        </p:nvSpPr>
        <p:spPr/>
        <p:txBody>
          <a:bodyPr/>
          <a:lstStyle/>
          <a:p>
            <a:pPr algn="r" rtl="1"/>
            <a:r>
              <a:rPr lang="en-US" sz="1800" b="1" i="0" u="sng" dirty="0">
                <a:solidFill>
                  <a:srgbClr val="000000"/>
                </a:solidFill>
                <a:effectLst/>
                <a:latin typeface="Times New Roman" panose="02020603050405020304" pitchFamily="18" charset="0"/>
                <a:cs typeface="Times New Roman" panose="02020603050405020304" pitchFamily="18" charset="0"/>
              </a:rPr>
              <a:t>Dataset</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9E6D223A-24F0-A251-B933-B070F8D8DB64}"/>
              </a:ext>
            </a:extLst>
          </p:cNvPr>
          <p:cNvSpPr>
            <a:spLocks noGrp="1"/>
          </p:cNvSpPr>
          <p:nvPr>
            <p:ph sz="quarter" idx="4"/>
          </p:nvPr>
        </p:nvSpPr>
        <p:spPr/>
        <p:txBody>
          <a:bodyPr>
            <a:noAutofit/>
          </a:bodyPr>
          <a:lstStyle/>
          <a:p>
            <a:pPr algn="just" rtl="1">
              <a:buFont typeface="Wingdings" panose="05000000000000000000" pitchFamily="2" charset="2"/>
              <a:buChar char="v"/>
            </a:pPr>
            <a:r>
              <a:rPr lang="fa-IR" dirty="0">
                <a:latin typeface="Calibri" panose="020F0502020204030204" pitchFamily="34" charset="0"/>
                <a:cs typeface="Calibri" panose="020F0502020204030204" pitchFamily="34" charset="0"/>
              </a:rPr>
              <a:t>ما از چهار مجموعه داده استفاده کردیم: </a:t>
            </a:r>
            <a:r>
              <a:rPr lang="en-US" dirty="0">
                <a:latin typeface="Calibri" panose="020F0502020204030204" pitchFamily="34" charset="0"/>
                <a:cs typeface="Calibri" panose="020F0502020204030204" pitchFamily="34" charset="0"/>
              </a:rPr>
              <a:t>HDR-Synth، </a:t>
            </a:r>
            <a:r>
              <a:rPr lang="en-US" dirty="0" err="1">
                <a:latin typeface="Calibri" panose="020F0502020204030204" pitchFamily="34" charset="0"/>
                <a:cs typeface="Calibri" panose="020F0502020204030204" pitchFamily="34" charset="0"/>
              </a:rPr>
              <a:t>HDRreal</a:t>
            </a:r>
            <a:r>
              <a:rPr lang="en-US" dirty="0">
                <a:latin typeface="Calibri" panose="020F0502020204030204" pitchFamily="34" charset="0"/>
                <a:cs typeface="Calibri" panose="020F0502020204030204" pitchFamily="34" charset="0"/>
              </a:rPr>
              <a:t>، HDR-Eye، RAISE. </a:t>
            </a:r>
            <a:r>
              <a:rPr lang="fa-IR" dirty="0">
                <a:latin typeface="Calibri" panose="020F0502020204030204" pitchFamily="34" charset="0"/>
                <a:cs typeface="Calibri" panose="020F0502020204030204" pitchFamily="34" charset="0"/>
              </a:rPr>
              <a:t>در میان آنها، </a:t>
            </a:r>
            <a:r>
              <a:rPr lang="en-US" dirty="0">
                <a:latin typeface="Calibri" panose="020F0502020204030204" pitchFamily="34" charset="0"/>
                <a:cs typeface="Calibri" panose="020F0502020204030204" pitchFamily="34" charset="0"/>
              </a:rPr>
              <a:t>HDR-Eye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RAISE </a:t>
            </a:r>
            <a:r>
              <a:rPr lang="fa-IR" dirty="0">
                <a:latin typeface="Calibri" panose="020F0502020204030204" pitchFamily="34" charset="0"/>
                <a:cs typeface="Calibri" panose="020F0502020204030204" pitchFamily="34" charset="0"/>
              </a:rPr>
              <a:t>دو مجموعه داده رایج هستند که شامل انواع سناریوها هستند و به طور گسترده در روش های مختلف بازسازی </a:t>
            </a:r>
            <a:r>
              <a:rPr lang="en-US" dirty="0">
                <a:latin typeface="Calibri" panose="020F0502020204030204" pitchFamily="34" charset="0"/>
                <a:cs typeface="Calibri" panose="020F0502020204030204" pitchFamily="34" charset="0"/>
              </a:rPr>
              <a:t>HDR </a:t>
            </a:r>
            <a:r>
              <a:rPr lang="fa-IR" dirty="0">
                <a:latin typeface="Calibri" panose="020F0502020204030204" pitchFamily="34" charset="0"/>
                <a:cs typeface="Calibri" panose="020F0502020204030204" pitchFamily="34" charset="0"/>
              </a:rPr>
              <a:t>استفاده می شوند. </a:t>
            </a:r>
            <a:r>
              <a:rPr lang="en-US" dirty="0">
                <a:latin typeface="Calibri" panose="020F0502020204030204" pitchFamily="34" charset="0"/>
                <a:cs typeface="Calibri" panose="020F0502020204030204" pitchFamily="34" charset="0"/>
              </a:rPr>
              <a:t>HDR-Synth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HDR-Real </a:t>
            </a:r>
            <a:r>
              <a:rPr lang="fa-IR" dirty="0">
                <a:latin typeface="Calibri" panose="020F0502020204030204" pitchFamily="34" charset="0"/>
                <a:cs typeface="Calibri" panose="020F0502020204030204" pitchFamily="34" charset="0"/>
              </a:rPr>
              <a:t>مجموعه داده هایی هستند که در </a:t>
            </a:r>
            <a:r>
              <a:rPr lang="en-US" dirty="0">
                <a:latin typeface="Calibri" panose="020F0502020204030204" pitchFamily="34" charset="0"/>
                <a:cs typeface="Calibri" panose="020F0502020204030204" pitchFamily="34" charset="0"/>
              </a:rPr>
              <a:t>Liu </a:t>
            </a:r>
            <a:r>
              <a:rPr lang="fa-IR" dirty="0">
                <a:latin typeface="Calibri" panose="020F0502020204030204" pitchFamily="34" charset="0"/>
                <a:cs typeface="Calibri" panose="020F0502020204030204" pitchFamily="34" charset="0"/>
              </a:rPr>
              <a:t>و همکاران تولید شده اند. (2020)، که حاوی تعداد زیادی صحنه و اطلاعات دوربین شناخته شده است. در کارمان، ما از </a:t>
            </a:r>
            <a:r>
              <a:rPr lang="en-US" dirty="0" err="1">
                <a:latin typeface="Calibri" panose="020F0502020204030204" pitchFamily="34" charset="0"/>
                <a:cs typeface="Calibri" panose="020F0502020204030204" pitchFamily="34" charset="0"/>
              </a:rPr>
              <a:t>HDRSynth</a:t>
            </a:r>
            <a:r>
              <a:rPr lang="en-US" dirty="0">
                <a:latin typeface="Calibri" panose="020F0502020204030204" pitchFamily="34" charset="0"/>
                <a:cs typeface="Calibri" panose="020F0502020204030204" pitchFamily="34" charset="0"/>
              </a:rPr>
              <a:t>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HDR-Real </a:t>
            </a:r>
            <a:r>
              <a:rPr lang="fa-IR" dirty="0">
                <a:latin typeface="Calibri" panose="020F0502020204030204" pitchFamily="34" charset="0"/>
                <a:cs typeface="Calibri" panose="020F0502020204030204" pitchFamily="34" charset="0"/>
              </a:rPr>
              <a:t>به عنوان مجموعه های آموزشی، </a:t>
            </a:r>
            <a:r>
              <a:rPr lang="en-US" dirty="0">
                <a:latin typeface="Calibri" panose="020F0502020204030204" pitchFamily="34" charset="0"/>
                <a:cs typeface="Calibri" panose="020F0502020204030204" pitchFamily="34" charset="0"/>
              </a:rPr>
              <a:t>HDR-Real، HDR-Eye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RAISE </a:t>
            </a:r>
            <a:r>
              <a:rPr lang="fa-IR" dirty="0">
                <a:latin typeface="Calibri" panose="020F0502020204030204" pitchFamily="34" charset="0"/>
                <a:cs typeface="Calibri" panose="020F0502020204030204" pitchFamily="34" charset="0"/>
              </a:rPr>
              <a:t>به عنوان مجموعه داده های آزمایشی استفاده می کنیم.</a:t>
            </a:r>
            <a:endParaRPr lang="en-US" dirty="0">
              <a:latin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C8D898EF-E9AC-492F-4B3B-65FB01855FA5}"/>
              </a:ext>
            </a:extLst>
          </p:cNvPr>
          <p:cNvSpPr>
            <a:spLocks noGrp="1"/>
          </p:cNvSpPr>
          <p:nvPr>
            <p:ph type="sldNum" sz="quarter" idx="12"/>
          </p:nvPr>
        </p:nvSpPr>
        <p:spPr/>
        <p:txBody>
          <a:bodyPr/>
          <a:lstStyle/>
          <a:p>
            <a:fld id="{77D54566-1E71-4525-9093-F663F55F61F9}" type="slidenum">
              <a:rPr lang="en-US" smtClean="0"/>
              <a:t>41</a:t>
            </a:fld>
            <a:endParaRPr lang="en-US"/>
          </a:p>
        </p:txBody>
      </p:sp>
    </p:spTree>
    <p:extLst>
      <p:ext uri="{BB962C8B-B14F-4D97-AF65-F5344CB8AC3E}">
        <p14:creationId xmlns:p14="http://schemas.microsoft.com/office/powerpoint/2010/main" val="680087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FE97284-B991-4591-FFEA-52BDC9C01C2B}"/>
              </a:ext>
            </a:extLst>
          </p:cNvPr>
          <p:cNvSpPr>
            <a:spLocks noGrp="1"/>
          </p:cNvSpPr>
          <p:nvPr>
            <p:ph type="title"/>
          </p:nvPr>
        </p:nvSpPr>
        <p:spPr>
          <a:xfrm>
            <a:off x="1484311" y="307172"/>
            <a:ext cx="10018713" cy="2131228"/>
          </a:xfrm>
        </p:spPr>
        <p:txBody>
          <a:bodyPr/>
          <a:lstStyle/>
          <a:p>
            <a:r>
              <a:rPr lang="en-US" dirty="0"/>
              <a:t> </a:t>
            </a:r>
          </a:p>
        </p:txBody>
      </p:sp>
      <p:sp>
        <p:nvSpPr>
          <p:cNvPr id="8" name="Content Placeholder 7">
            <a:extLst>
              <a:ext uri="{FF2B5EF4-FFF2-40B4-BE49-F238E27FC236}">
                <a16:creationId xmlns:a16="http://schemas.microsoft.com/office/drawing/2014/main" id="{627E8861-EBF4-AD0A-F480-F517CF06F468}"/>
              </a:ext>
            </a:extLst>
          </p:cNvPr>
          <p:cNvSpPr>
            <a:spLocks noGrp="1"/>
          </p:cNvSpPr>
          <p:nvPr>
            <p:ph idx="1"/>
          </p:nvPr>
        </p:nvSpPr>
        <p:spPr>
          <a:xfrm>
            <a:off x="1484310" y="307172"/>
            <a:ext cx="10018713" cy="5484029"/>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ما از آخرین </a:t>
            </a:r>
            <a:r>
              <a:rPr lang="en-US" sz="1800" dirty="0">
                <a:latin typeface="Calibri" panose="020F0502020204030204" pitchFamily="34" charset="0"/>
                <a:cs typeface="Calibri" panose="020F0502020204030204" pitchFamily="34" charset="0"/>
              </a:rPr>
              <a:t>HDR-VDP-3 </a:t>
            </a:r>
            <a:r>
              <a:rPr lang="fa-IR" sz="1800" dirty="0">
                <a:latin typeface="Calibri" panose="020F0502020204030204" pitchFamily="34" charset="0"/>
                <a:cs typeface="Calibri" panose="020F0502020204030204" pitchFamily="34" charset="0"/>
              </a:rPr>
              <a:t>برای ارزیابی کیفیت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بازسازی شده استفاده می کنیم. </a:t>
            </a:r>
            <a:r>
              <a:rPr lang="en-US" sz="1800" dirty="0">
                <a:latin typeface="Calibri" panose="020F0502020204030204" pitchFamily="34" charset="0"/>
                <a:cs typeface="Calibri" panose="020F0502020204030204" pitchFamily="34" charset="0"/>
              </a:rPr>
              <a:t>HDR-VDP </a:t>
            </a:r>
            <a:r>
              <a:rPr lang="fa-IR" sz="1800" dirty="0">
                <a:latin typeface="Calibri" panose="020F0502020204030204" pitchFamily="34" charset="0"/>
                <a:cs typeface="Calibri" panose="020F0502020204030204" pitchFamily="34" charset="0"/>
              </a:rPr>
              <a:t>یک معیار بصری است که برای مقایسه تصویر مرجع و تصویر آزمایشی استفاده می شود و اطلاعات پیش بینی را از نظر دید و کیفیت ارائه می دهد. اصل این است که از الگوریتم برای شبیه‌سازی فرآیند مشاهده تصاویر چشم انسان و پیش‌بینی نقاط مختلف دو تصویر مختلف که توسط چشم انسان مشاهده می‌شود، استفاده کنیم، بنابراین کیفیت 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پیش‌بینی‌شده را به دست آوریم. فرآیند محاسبات </a:t>
            </a:r>
            <a:r>
              <a:rPr lang="en-US" sz="1800" dirty="0">
                <a:latin typeface="Calibri" panose="020F0502020204030204" pitchFamily="34" charset="0"/>
                <a:cs typeface="Calibri" panose="020F0502020204030204" pitchFamily="34" charset="0"/>
              </a:rPr>
              <a:t>HDR-VDP-3 </a:t>
            </a:r>
            <a:r>
              <a:rPr lang="fa-IR" sz="1800" dirty="0">
                <a:latin typeface="Calibri" panose="020F0502020204030204" pitchFamily="34" charset="0"/>
                <a:cs typeface="Calibri" panose="020F0502020204030204" pitchFamily="34" charset="0"/>
              </a:rPr>
              <a:t>پیچیده است، برای جزئیات، لطفاً به مقاله مراجعه کنید. ما مستقیماً از کد منبع ارائه شده در </a:t>
            </a:r>
            <a:r>
              <a:rPr lang="en-US" sz="1800" dirty="0" err="1">
                <a:latin typeface="Calibri" panose="020F0502020204030204" pitchFamily="34" charset="0"/>
                <a:cs typeface="Calibri" panose="020F0502020204030204" pitchFamily="34" charset="0"/>
              </a:rPr>
              <a:t>Mantiuk</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همکاران استفاده می کنیم. (2011). قبل از محاسبه مقدار کیفیت 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پیش‌بینی‌شده با استفاده از کد منبع </a:t>
            </a:r>
            <a:r>
              <a:rPr lang="en-US" sz="1800" dirty="0">
                <a:latin typeface="Calibri" panose="020F0502020204030204" pitchFamily="34" charset="0"/>
                <a:cs typeface="Calibri" panose="020F0502020204030204" pitchFamily="34" charset="0"/>
              </a:rPr>
              <a:t>HDR-VDP، </a:t>
            </a:r>
            <a:r>
              <a:rPr lang="fa-IR" sz="1800" dirty="0">
                <a:latin typeface="Calibri" panose="020F0502020204030204" pitchFamily="34" charset="0"/>
                <a:cs typeface="Calibri" panose="020F0502020204030204" pitchFamily="34" charset="0"/>
              </a:rPr>
              <a:t>باید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پیش‌بینی‌شده و تصاویر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واقعی مرجع را با استفاده از روش </a:t>
            </a:r>
            <a:r>
              <a:rPr lang="en-US" sz="1800" dirty="0" err="1">
                <a:latin typeface="Calibri" panose="020F0502020204030204" pitchFamily="34" charset="0"/>
                <a:cs typeface="Calibri" panose="020F0502020204030204" pitchFamily="34" charset="0"/>
              </a:rPr>
              <a:t>Marnerides</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همکاران، عادی سازی کنیم. (2018)، و محدوده آنها را در محدوده روشنایی نمایشگر مشخص شده به شرح زیر ترسیم کنید.</a:t>
            </a:r>
            <a:endParaRPr lang="en-US" sz="1800" dirty="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25EB85DD-D357-1A40-8150-307C2CFE58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7857" y="4206222"/>
            <a:ext cx="4945809" cy="426757"/>
          </a:xfrm>
          <a:prstGeom prst="rect">
            <a:avLst/>
          </a:prstGeom>
        </p:spPr>
      </p:pic>
      <p:pic>
        <p:nvPicPr>
          <p:cNvPr id="12" name="Picture 11">
            <a:extLst>
              <a:ext uri="{FF2B5EF4-FFF2-40B4-BE49-F238E27FC236}">
                <a16:creationId xmlns:a16="http://schemas.microsoft.com/office/drawing/2014/main" id="{6D244A40-AB93-4CE8-6256-E9D42086DD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857" y="4684369"/>
            <a:ext cx="4983912" cy="1181202"/>
          </a:xfrm>
          <a:prstGeom prst="rect">
            <a:avLst/>
          </a:prstGeom>
        </p:spPr>
      </p:pic>
      <p:sp>
        <p:nvSpPr>
          <p:cNvPr id="2" name="Slide Number Placeholder 1">
            <a:extLst>
              <a:ext uri="{FF2B5EF4-FFF2-40B4-BE49-F238E27FC236}">
                <a16:creationId xmlns:a16="http://schemas.microsoft.com/office/drawing/2014/main" id="{C4D2BF22-26F3-ABF0-7BD7-1683FACF068C}"/>
              </a:ext>
            </a:extLst>
          </p:cNvPr>
          <p:cNvSpPr>
            <a:spLocks noGrp="1"/>
          </p:cNvSpPr>
          <p:nvPr>
            <p:ph type="sldNum" sz="quarter" idx="12"/>
          </p:nvPr>
        </p:nvSpPr>
        <p:spPr/>
        <p:txBody>
          <a:bodyPr/>
          <a:lstStyle/>
          <a:p>
            <a:fld id="{77D54566-1E71-4525-9093-F663F55F61F9}" type="slidenum">
              <a:rPr lang="en-US" smtClean="0"/>
              <a:t>42</a:t>
            </a:fld>
            <a:endParaRPr lang="en-US"/>
          </a:p>
        </p:txBody>
      </p:sp>
    </p:spTree>
    <p:extLst>
      <p:ext uri="{BB962C8B-B14F-4D97-AF65-F5344CB8AC3E}">
        <p14:creationId xmlns:p14="http://schemas.microsoft.com/office/powerpoint/2010/main" val="19528093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62153-BBCA-842C-6156-A6C39450CB3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4.2. Comparison results</a:t>
            </a:r>
          </a:p>
        </p:txBody>
      </p:sp>
      <p:sp>
        <p:nvSpPr>
          <p:cNvPr id="3" name="Content Placeholder 2">
            <a:extLst>
              <a:ext uri="{FF2B5EF4-FFF2-40B4-BE49-F238E27FC236}">
                <a16:creationId xmlns:a16="http://schemas.microsoft.com/office/drawing/2014/main" id="{328B6749-7AB3-7331-0984-9E1C0A081968}"/>
              </a:ext>
            </a:extLst>
          </p:cNvPr>
          <p:cNvSpPr>
            <a:spLocks noGrp="1"/>
          </p:cNvSpPr>
          <p:nvPr>
            <p:ph idx="1"/>
          </p:nvPr>
        </p:nvSpPr>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ما چهار روش نماینده را با هم مقایسه می کنیم: روش تقسیم و غلبه (</a:t>
            </a:r>
            <a:r>
              <a:rPr lang="en-US" sz="1800" dirty="0" err="1">
                <a:latin typeface="Calibri" panose="020F0502020204030204" pitchFamily="34" charset="0"/>
                <a:cs typeface="Calibri" panose="020F0502020204030204" pitchFamily="34" charset="0"/>
              </a:rPr>
              <a:t>RCPNet</a:t>
            </a:r>
            <a:r>
              <a:rPr lang="en-US" sz="1800" dirty="0">
                <a:latin typeface="Calibri" panose="020F0502020204030204" pitchFamily="34" charset="0"/>
                <a:cs typeface="Calibri" panose="020F0502020204030204" pitchFamily="34" charset="0"/>
              </a:rPr>
              <a:t>) (Liu et al., 2020)، </a:t>
            </a:r>
            <a:r>
              <a:rPr lang="fa-IR" sz="1800" dirty="0">
                <a:latin typeface="Calibri" panose="020F0502020204030204" pitchFamily="34" charset="0"/>
                <a:cs typeface="Calibri" panose="020F0502020204030204" pitchFamily="34" charset="0"/>
              </a:rPr>
              <a:t>روش </a:t>
            </a:r>
            <a:r>
              <a:rPr lang="en-US" sz="1800" dirty="0">
                <a:latin typeface="Calibri" panose="020F0502020204030204" pitchFamily="34" charset="0"/>
                <a:cs typeface="Calibri" panose="020F0502020204030204" pitchFamily="34" charset="0"/>
              </a:rPr>
              <a:t>end-to-end (HDRCNN) (</a:t>
            </a:r>
            <a:r>
              <a:rPr lang="en-US" sz="1800" dirty="0" err="1">
                <a:latin typeface="Calibri" panose="020F0502020204030204" pitchFamily="34" charset="0"/>
                <a:cs typeface="Calibri" panose="020F0502020204030204" pitchFamily="34" charset="0"/>
              </a:rPr>
              <a:t>Eilertsen</a:t>
            </a:r>
            <a:r>
              <a:rPr lang="en-US" sz="1800" dirty="0">
                <a:latin typeface="Calibri" panose="020F0502020204030204" pitchFamily="34" charset="0"/>
                <a:cs typeface="Calibri" panose="020F0502020204030204" pitchFamily="34" charset="0"/>
              </a:rPr>
              <a:t> et al., 2017)، </a:t>
            </a:r>
            <a:r>
              <a:rPr lang="fa-IR" sz="1800" dirty="0">
                <a:latin typeface="Calibri" panose="020F0502020204030204" pitchFamily="34" charset="0"/>
                <a:cs typeface="Calibri" panose="020F0502020204030204" pitchFamily="34" charset="0"/>
              </a:rPr>
              <a:t>روش شبیه سازی چند نوردهی (</a:t>
            </a:r>
            <a:r>
              <a:rPr lang="en-US" sz="1800" dirty="0" err="1">
                <a:latin typeface="Calibri" panose="020F0502020204030204" pitchFamily="34" charset="0"/>
                <a:cs typeface="Calibri" panose="020F0502020204030204" pitchFamily="34" charset="0"/>
              </a:rPr>
              <a:t>DrTMO</a:t>
            </a:r>
            <a:r>
              <a:rPr lang="en-US" sz="1800" dirty="0">
                <a:latin typeface="Calibri" panose="020F0502020204030204" pitchFamily="34" charset="0"/>
                <a:cs typeface="Calibri" panose="020F0502020204030204" pitchFamily="34" charset="0"/>
              </a:rPr>
              <a:t>) (Endo) </a:t>
            </a:r>
            <a:r>
              <a:rPr lang="fa-IR" sz="1800" dirty="0">
                <a:latin typeface="Calibri" panose="020F0502020204030204" pitchFamily="34" charset="0"/>
                <a:cs typeface="Calibri" panose="020F0502020204030204" pitchFamily="34" charset="0"/>
              </a:rPr>
              <a:t>و همکاران، 2017)، روش چند ویژگی پایان به انتها (</a:t>
            </a:r>
            <a:r>
              <a:rPr lang="en-US" sz="1800" dirty="0" err="1">
                <a:latin typeface="Calibri" panose="020F0502020204030204" pitchFamily="34" charset="0"/>
                <a:cs typeface="Calibri" panose="020F0502020204030204" pitchFamily="34" charset="0"/>
              </a:rPr>
              <a:t>ExpandNet</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Marnerides</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همکاران، 2018). از آنجایی که مجموعه داده آموزشی </a:t>
            </a:r>
            <a:r>
              <a:rPr lang="en-US" sz="1800" dirty="0" err="1">
                <a:latin typeface="Calibri" panose="020F0502020204030204" pitchFamily="34" charset="0"/>
                <a:cs typeface="Calibri" panose="020F0502020204030204" pitchFamily="34" charset="0"/>
              </a:rPr>
              <a:t>RCPNet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با ما مطابقت دارد، بنابراین مدل از پیش آموزش داده شده به طور مستقیم استفاده می شود. </a:t>
            </a:r>
            <a:r>
              <a:rPr lang="en-US" sz="1800" dirty="0">
                <a:latin typeface="Calibri" panose="020F0502020204030204" pitchFamily="34" charset="0"/>
                <a:cs typeface="Calibri" panose="020F0502020204030204" pitchFamily="34" charset="0"/>
              </a:rPr>
              <a:t>HDRCNN، </a:t>
            </a:r>
            <a:r>
              <a:rPr lang="en-US" sz="1800" dirty="0" err="1">
                <a:latin typeface="Calibri" panose="020F0502020204030204" pitchFamily="34" charset="0"/>
                <a:cs typeface="Calibri" panose="020F0502020204030204" pitchFamily="34" charset="0"/>
              </a:rPr>
              <a:t>ExpandNet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DrTMO</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توسط مجموعه داده های </a:t>
            </a:r>
            <a:r>
              <a:rPr lang="en-US" sz="1800" dirty="0">
                <a:latin typeface="Calibri" panose="020F0502020204030204" pitchFamily="34" charset="0"/>
                <a:cs typeface="Calibri" panose="020F0502020204030204" pitchFamily="34" charset="0"/>
              </a:rPr>
              <a:t>HDR-Synth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HDR-Real </a:t>
            </a:r>
            <a:r>
              <a:rPr lang="fa-IR" sz="1800" dirty="0">
                <a:latin typeface="Calibri" panose="020F0502020204030204" pitchFamily="34" charset="0"/>
                <a:cs typeface="Calibri" panose="020F0502020204030204" pitchFamily="34" charset="0"/>
              </a:rPr>
              <a:t>با مدل های ارائه شده بازآموزی می شوند.</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0EFD4B4A-0D31-2CC1-8813-A4F674A5F520}"/>
              </a:ext>
            </a:extLst>
          </p:cNvPr>
          <p:cNvSpPr>
            <a:spLocks noGrp="1"/>
          </p:cNvSpPr>
          <p:nvPr>
            <p:ph type="sldNum" sz="quarter" idx="12"/>
          </p:nvPr>
        </p:nvSpPr>
        <p:spPr/>
        <p:txBody>
          <a:bodyPr/>
          <a:lstStyle/>
          <a:p>
            <a:fld id="{77D54566-1E71-4525-9093-F663F55F61F9}" type="slidenum">
              <a:rPr lang="en-US" smtClean="0"/>
              <a:t>43</a:t>
            </a:fld>
            <a:endParaRPr lang="en-US"/>
          </a:p>
        </p:txBody>
      </p:sp>
    </p:spTree>
    <p:extLst>
      <p:ext uri="{BB962C8B-B14F-4D97-AF65-F5344CB8AC3E}">
        <p14:creationId xmlns:p14="http://schemas.microsoft.com/office/powerpoint/2010/main" val="267598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6033590-0C26-5A6A-82B7-08C5B7680B3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4.2. Comparison results</a:t>
            </a:r>
            <a:endParaRPr lang="en-US" dirty="0"/>
          </a:p>
        </p:txBody>
      </p:sp>
      <p:sp>
        <p:nvSpPr>
          <p:cNvPr id="8" name="Text Placeholder 7">
            <a:extLst>
              <a:ext uri="{FF2B5EF4-FFF2-40B4-BE49-F238E27FC236}">
                <a16:creationId xmlns:a16="http://schemas.microsoft.com/office/drawing/2014/main" id="{8547BABB-34EE-CCE6-CA14-0A73F0284CFC}"/>
              </a:ext>
            </a:extLst>
          </p:cNvPr>
          <p:cNvSpPr>
            <a:spLocks noGrp="1"/>
          </p:cNvSpPr>
          <p:nvPr>
            <p:ph type="body" idx="1"/>
          </p:nvPr>
        </p:nvSpPr>
        <p:spPr/>
        <p:txBody>
          <a:bodyPr/>
          <a:lstStyle/>
          <a:p>
            <a:pPr algn="r" rtl="1"/>
            <a:r>
              <a:rPr lang="en-US" sz="1800" b="1" i="0" u="sng" dirty="0">
                <a:solidFill>
                  <a:srgbClr val="000000"/>
                </a:solidFill>
                <a:effectLst/>
                <a:latin typeface="Times New Roman" panose="02020603050405020304" pitchFamily="18" charset="0"/>
                <a:cs typeface="Times New Roman" panose="02020603050405020304" pitchFamily="18" charset="0"/>
              </a:rPr>
              <a:t>Visual comparison</a:t>
            </a:r>
            <a:r>
              <a:rPr lang="en-US" b="1" u="sng" dirty="0">
                <a:latin typeface="Times New Roman" panose="02020603050405020304" pitchFamily="18" charset="0"/>
                <a:cs typeface="Times New Roman" panose="02020603050405020304" pitchFamily="18" charset="0"/>
              </a:rPr>
              <a:t> </a:t>
            </a:r>
            <a:br>
              <a:rPr lang="en-US" b="1" u="sng" dirty="0">
                <a:latin typeface="Times New Roman" panose="02020603050405020304" pitchFamily="18" charset="0"/>
                <a:cs typeface="Times New Roman" panose="02020603050405020304" pitchFamily="18" charset="0"/>
              </a:rPr>
            </a:br>
            <a:endParaRPr lang="en-US" b="1" u="sng"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31717EC3-A42D-62D2-C654-B90519D816CF}"/>
              </a:ext>
            </a:extLst>
          </p:cNvPr>
          <p:cNvSpPr>
            <a:spLocks noGrp="1"/>
          </p:cNvSpPr>
          <p:nvPr>
            <p:ph sz="half" idx="2"/>
          </p:nvPr>
        </p:nvSpPr>
        <p:spPr>
          <a:xfrm>
            <a:off x="1484311" y="2823410"/>
            <a:ext cx="4895056" cy="3850105"/>
          </a:xfrm>
        </p:spPr>
        <p:txBody>
          <a:bodyPr>
            <a:noAutofit/>
          </a:bodyPr>
          <a:lstStyle/>
          <a:p>
            <a:pPr marL="0" indent="0" algn="just" rtl="1">
              <a:buNone/>
            </a:pPr>
            <a:r>
              <a:rPr lang="fa-IR" sz="1600" dirty="0">
                <a:latin typeface="Calibri" panose="020F0502020204030204" pitchFamily="34" charset="0"/>
                <a:cs typeface="Calibri" panose="020F0502020204030204" pitchFamily="34" charset="0"/>
              </a:rPr>
              <a:t>مقایسه بصری برای مقایسه از سه نوع تصویر استفاده می شود. همانطور که در شکل 5 نشان داده شده است، تصویر (الف) یک منبع نور منفرد یک صحنه داخلی با نور قوی و جفت تیره و انواع رنگ های غنی است. تصویر (ب) صحنه نوردهی ناکافی اجسام نزدیک ناشی از نور خورشید است. تصویر (ج) صحنه بیرونی ساختمان های چند نور در شب است. تصاویر انتخاب شده از مجموعه آزمایشی هستند و در آزمایش‌های بعدی، مدل ما مدل نهایی را که بیشتر توسط داده‌های جفت نشده آموزش داده شده است، اتخاذ می‌کند. از نتایج تجربی نشان داده شده در شکل 5، می توانیم مشاهدات زیر را به دست آوریم. روش </a:t>
            </a:r>
            <a:r>
              <a:rPr lang="en-US" sz="1600" dirty="0">
                <a:latin typeface="Calibri" panose="020F0502020204030204" pitchFamily="34" charset="0"/>
                <a:cs typeface="Calibri" panose="020F0502020204030204" pitchFamily="34" charset="0"/>
              </a:rPr>
              <a:t>HDRCNN </a:t>
            </a:r>
            <a:r>
              <a:rPr lang="fa-IR" sz="1600" dirty="0">
                <a:latin typeface="Calibri" panose="020F0502020204030204" pitchFamily="34" charset="0"/>
                <a:cs typeface="Calibri" panose="020F0502020204030204" pitchFamily="34" charset="0"/>
              </a:rPr>
              <a:t>و روش </a:t>
            </a:r>
            <a:r>
              <a:rPr lang="en-US" sz="1600" dirty="0" err="1">
                <a:latin typeface="Calibri" panose="020F0502020204030204" pitchFamily="34" charset="0"/>
                <a:cs typeface="Calibri" panose="020F0502020204030204" pitchFamily="34" charset="0"/>
              </a:rPr>
              <a:t>ExpandNet</a:t>
            </a:r>
            <a:r>
              <a:rPr lang="en-US" sz="1600" dirty="0">
                <a:latin typeface="Calibri" panose="020F0502020204030204" pitchFamily="34" charset="0"/>
                <a:cs typeface="Calibri" panose="020F0502020204030204" pitchFamily="34" charset="0"/>
              </a:rPr>
              <a:t> </a:t>
            </a:r>
            <a:r>
              <a:rPr lang="fa-IR" sz="1600" dirty="0">
                <a:latin typeface="Calibri" panose="020F0502020204030204" pitchFamily="34" charset="0"/>
                <a:cs typeface="Calibri" panose="020F0502020204030204" pitchFamily="34" charset="0"/>
              </a:rPr>
              <a:t>برای بازیابی جزئیات در ناحیه بیش از حد نوردهی شده کافی نیستند. در حالی که روش </a:t>
            </a:r>
            <a:r>
              <a:rPr lang="en-US" sz="1600" dirty="0" err="1">
                <a:latin typeface="Calibri" panose="020F0502020204030204" pitchFamily="34" charset="0"/>
                <a:cs typeface="Calibri" panose="020F0502020204030204" pitchFamily="34" charset="0"/>
              </a:rPr>
              <a:t>DrTMO</a:t>
            </a:r>
            <a:r>
              <a:rPr lang="en-US" sz="1600" dirty="0">
                <a:latin typeface="Calibri" panose="020F0502020204030204" pitchFamily="34" charset="0"/>
                <a:cs typeface="Calibri" panose="020F0502020204030204" pitchFamily="34" charset="0"/>
              </a:rPr>
              <a:t> </a:t>
            </a:r>
            <a:r>
              <a:rPr lang="fa-IR" sz="1600" dirty="0">
                <a:latin typeface="Calibri" panose="020F0502020204030204" pitchFamily="34" charset="0"/>
                <a:cs typeface="Calibri" panose="020F0502020204030204" pitchFamily="34" charset="0"/>
              </a:rPr>
              <a:t>بیش از حد بازیابی می کند و نویز واضحی تولید می کند و کنتراست کاهش می یابد. و اثر بازیابی </a:t>
            </a:r>
            <a:r>
              <a:rPr lang="en-US" sz="1600" dirty="0" err="1">
                <a:latin typeface="Calibri" panose="020F0502020204030204" pitchFamily="34" charset="0"/>
                <a:cs typeface="Calibri" panose="020F0502020204030204" pitchFamily="34" charset="0"/>
              </a:rPr>
              <a:t>RCPNet</a:t>
            </a:r>
            <a:r>
              <a:rPr lang="en-US" sz="1600" dirty="0">
                <a:latin typeface="Calibri" panose="020F0502020204030204" pitchFamily="34" charset="0"/>
                <a:cs typeface="Calibri" panose="020F0502020204030204" pitchFamily="34" charset="0"/>
              </a:rPr>
              <a:t> </a:t>
            </a:r>
            <a:r>
              <a:rPr lang="fa-IR" sz="1600" dirty="0">
                <a:latin typeface="Calibri" panose="020F0502020204030204" pitchFamily="34" charset="0"/>
                <a:cs typeface="Calibri" panose="020F0502020204030204" pitchFamily="34" charset="0"/>
              </a:rPr>
              <a:t>اشباع ناکافی است. روش ما هنگام بازیابی اطلاعات، کنتراست و اشباع را متعادل می کند و کیفیت بصری را بهبود می بخشد.</a:t>
            </a:r>
            <a:endParaRPr lang="en-US" sz="1600" dirty="0">
              <a:latin typeface="Calibri" panose="020F0502020204030204" pitchFamily="34" charset="0"/>
              <a:cs typeface="Calibri" panose="020F0502020204030204" pitchFamily="34" charset="0"/>
            </a:endParaRPr>
          </a:p>
        </p:txBody>
      </p:sp>
      <p:sp>
        <p:nvSpPr>
          <p:cNvPr id="10" name="Text Placeholder 9">
            <a:extLst>
              <a:ext uri="{FF2B5EF4-FFF2-40B4-BE49-F238E27FC236}">
                <a16:creationId xmlns:a16="http://schemas.microsoft.com/office/drawing/2014/main" id="{EA951ED0-2391-98FC-FD53-4E1E680D4374}"/>
              </a:ext>
            </a:extLst>
          </p:cNvPr>
          <p:cNvSpPr>
            <a:spLocks noGrp="1"/>
          </p:cNvSpPr>
          <p:nvPr>
            <p:ph type="body" sz="quarter" idx="3"/>
          </p:nvPr>
        </p:nvSpPr>
        <p:spPr/>
        <p:txBody>
          <a:bodyPr/>
          <a:lstStyle/>
          <a:p>
            <a:pPr algn="r" rtl="1"/>
            <a:r>
              <a:rPr lang="en-US" sz="1800" b="1" i="0" u="sng" dirty="0">
                <a:solidFill>
                  <a:srgbClr val="000000"/>
                </a:solidFill>
                <a:effectLst/>
                <a:latin typeface="Times New Roman" panose="02020603050405020304" pitchFamily="18" charset="0"/>
                <a:cs typeface="Times New Roman" panose="02020603050405020304" pitchFamily="18" charset="0"/>
              </a:rPr>
              <a:t>Quantitative comparison</a:t>
            </a:r>
            <a:r>
              <a:rPr lang="en-US" b="1" u="sng" dirty="0">
                <a:latin typeface="Times New Roman" panose="02020603050405020304" pitchFamily="18" charset="0"/>
                <a:cs typeface="Times New Roman" panose="02020603050405020304" pitchFamily="18" charset="0"/>
              </a:rPr>
              <a:t> </a:t>
            </a:r>
            <a:br>
              <a:rPr lang="en-US" b="1" u="sng" dirty="0">
                <a:latin typeface="Times New Roman" panose="02020603050405020304" pitchFamily="18" charset="0"/>
                <a:cs typeface="Times New Roman" panose="02020603050405020304" pitchFamily="18" charset="0"/>
              </a:rPr>
            </a:br>
            <a:endParaRPr lang="en-US" b="1" u="sng" dirty="0">
              <a:latin typeface="Times New Roman" panose="02020603050405020304" pitchFamily="18"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57CF6466-CB15-4847-97CC-6EFA56F63DB3}"/>
              </a:ext>
            </a:extLst>
          </p:cNvPr>
          <p:cNvSpPr>
            <a:spLocks noGrp="1"/>
          </p:cNvSpPr>
          <p:nvPr>
            <p:ph sz="quarter" idx="4"/>
          </p:nvPr>
        </p:nvSpPr>
        <p:spPr>
          <a:xfrm>
            <a:off x="6607967" y="2823410"/>
            <a:ext cx="4895056" cy="4034590"/>
          </a:xfrm>
        </p:spPr>
        <p:txBody>
          <a:bodyPr>
            <a:noAutofit/>
          </a:bodyPr>
          <a:lstStyle/>
          <a:p>
            <a:pPr algn="just" rtl="1">
              <a:buFont typeface="Wingdings" panose="05000000000000000000" pitchFamily="2" charset="2"/>
              <a:buChar char="v"/>
            </a:pPr>
            <a:r>
              <a:rPr lang="fa-IR" dirty="0">
                <a:latin typeface="Calibri" panose="020F0502020204030204" pitchFamily="34" charset="0"/>
                <a:cs typeface="Calibri" panose="020F0502020204030204" pitchFamily="34" charset="0"/>
              </a:rPr>
              <a:t>مقایسه کمی جدول 2 میانگین نمرات هر روش آزمایش شده در مجموعه داده های </a:t>
            </a:r>
            <a:r>
              <a:rPr lang="en-US" dirty="0">
                <a:latin typeface="Calibri" panose="020F0502020204030204" pitchFamily="34" charset="0"/>
                <a:cs typeface="Calibri" panose="020F0502020204030204" pitchFamily="34" charset="0"/>
              </a:rPr>
              <a:t>HDR-Real، HDR-Eye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RAISE </a:t>
            </a:r>
            <a:r>
              <a:rPr lang="fa-IR" dirty="0">
                <a:latin typeface="Calibri" panose="020F0502020204030204" pitchFamily="34" charset="0"/>
                <a:cs typeface="Calibri" panose="020F0502020204030204" pitchFamily="34" charset="0"/>
              </a:rPr>
              <a:t>را نشان می دهد. همه روش‌ها بر روی مجموعه داده‌های </a:t>
            </a:r>
            <a:r>
              <a:rPr lang="en-US" dirty="0">
                <a:latin typeface="Calibri" panose="020F0502020204030204" pitchFamily="34" charset="0"/>
                <a:cs typeface="Calibri" panose="020F0502020204030204" pitchFamily="34" charset="0"/>
              </a:rPr>
              <a:t>HDR-Synth </a:t>
            </a:r>
            <a:r>
              <a:rPr lang="fa-IR" dirty="0">
                <a:latin typeface="Calibri" panose="020F0502020204030204" pitchFamily="34" charset="0"/>
                <a:cs typeface="Calibri" panose="020F0502020204030204" pitchFamily="34" charset="0"/>
              </a:rPr>
              <a:t>و </a:t>
            </a:r>
            <a:r>
              <a:rPr lang="en-US" dirty="0">
                <a:latin typeface="Calibri" panose="020F0502020204030204" pitchFamily="34" charset="0"/>
                <a:cs typeface="Calibri" panose="020F0502020204030204" pitchFamily="34" charset="0"/>
              </a:rPr>
              <a:t>HDR-Real </a:t>
            </a:r>
            <a:r>
              <a:rPr lang="fa-IR" dirty="0">
                <a:latin typeface="Calibri" panose="020F0502020204030204" pitchFamily="34" charset="0"/>
                <a:cs typeface="Calibri" panose="020F0502020204030204" pitchFamily="34" charset="0"/>
              </a:rPr>
              <a:t>آموزش داده شدند، در حالی که ما * (</a:t>
            </a:r>
            <a:r>
              <a:rPr lang="en-US" dirty="0" err="1">
                <a:latin typeface="Calibri" panose="020F0502020204030204" pitchFamily="34" charset="0"/>
                <a:cs typeface="Calibri" panose="020F0502020204030204" pitchFamily="34" charset="0"/>
              </a:rPr>
              <a:t>DuHDR</a:t>
            </a:r>
            <a:r>
              <a:rPr lang="en-US" dirty="0">
                <a:latin typeface="Calibri" panose="020F0502020204030204" pitchFamily="34" charset="0"/>
                <a:cs typeface="Calibri" panose="020F0502020204030204" pitchFamily="34" charset="0"/>
              </a:rPr>
              <a:t>) </a:t>
            </a:r>
            <a:r>
              <a:rPr lang="fa-IR" dirty="0">
                <a:latin typeface="Calibri" panose="020F0502020204030204" pitchFamily="34" charset="0"/>
                <a:cs typeface="Calibri" panose="020F0502020204030204" pitchFamily="34" charset="0"/>
              </a:rPr>
              <a:t>نتایج مدل آموزش‌دیده بیشتر را در مجموعه داده‌های جفت‌نشده نشان می‌دهد. در مقایسه با روش‌های پیشرفته، روش ما عملکرد بهتری را در هر چهار مجموعه داده به دست آورده است. نتایج نشان می دهد که روش ما (</a:t>
            </a:r>
            <a:r>
              <a:rPr lang="en-US" dirty="0" err="1">
                <a:latin typeface="Calibri" panose="020F0502020204030204" pitchFamily="34" charset="0"/>
                <a:cs typeface="Calibri" panose="020F0502020204030204" pitchFamily="34" charset="0"/>
              </a:rPr>
              <a:t>DuHDR</a:t>
            </a:r>
            <a:r>
              <a:rPr lang="en-US" dirty="0">
                <a:latin typeface="Calibri" panose="020F0502020204030204" pitchFamily="34" charset="0"/>
                <a:cs typeface="Calibri" panose="020F0502020204030204" pitchFamily="34" charset="0"/>
              </a:rPr>
              <a:t>) 0.04 </a:t>
            </a:r>
            <a:r>
              <a:rPr lang="fa-IR" dirty="0">
                <a:latin typeface="Calibri" panose="020F0502020204030204" pitchFamily="34" charset="0"/>
                <a:cs typeface="Calibri" panose="020F0502020204030204" pitchFamily="34" charset="0"/>
              </a:rPr>
              <a:t>در </a:t>
            </a:r>
            <a:r>
              <a:rPr lang="en-US" dirty="0">
                <a:latin typeface="Calibri" panose="020F0502020204030204" pitchFamily="34" charset="0"/>
                <a:cs typeface="Calibri" panose="020F0502020204030204" pitchFamily="34" charset="0"/>
              </a:rPr>
              <a:t>HDR-Real، 0.06 </a:t>
            </a:r>
            <a:r>
              <a:rPr lang="fa-IR" dirty="0">
                <a:latin typeface="Calibri" panose="020F0502020204030204" pitchFamily="34" charset="0"/>
                <a:cs typeface="Calibri" panose="020F0502020204030204" pitchFamily="34" charset="0"/>
              </a:rPr>
              <a:t>در </a:t>
            </a:r>
            <a:r>
              <a:rPr lang="en-US" dirty="0">
                <a:latin typeface="Calibri" panose="020F0502020204030204" pitchFamily="34" charset="0"/>
                <a:cs typeface="Calibri" panose="020F0502020204030204" pitchFamily="34" charset="0"/>
              </a:rPr>
              <a:t>HDR-Eye </a:t>
            </a:r>
            <a:r>
              <a:rPr lang="fa-IR" dirty="0">
                <a:latin typeface="Calibri" panose="020F0502020204030204" pitchFamily="34" charset="0"/>
                <a:cs typeface="Calibri" panose="020F0502020204030204" pitchFamily="34" charset="0"/>
              </a:rPr>
              <a:t>و 0.04 در </a:t>
            </a:r>
            <a:r>
              <a:rPr lang="en-US" dirty="0">
                <a:latin typeface="Calibri" panose="020F0502020204030204" pitchFamily="34" charset="0"/>
                <a:cs typeface="Calibri" panose="020F0502020204030204" pitchFamily="34" charset="0"/>
              </a:rPr>
              <a:t>RAISE </a:t>
            </a:r>
            <a:r>
              <a:rPr lang="fa-IR" dirty="0">
                <a:latin typeface="Calibri" panose="020F0502020204030204" pitchFamily="34" charset="0"/>
                <a:cs typeface="Calibri" panose="020F0502020204030204" pitchFamily="34" charset="0"/>
              </a:rPr>
              <a:t>بهبود یافته است. با توجه به نتایج کوانتیزاسیون، سود چندان واضح نیست. به این دلیل است که با تعمیق تحقیقات فعلی، سود به حد بالایی نزدیک می شود.</a:t>
            </a:r>
            <a:endParaRPr lang="en-US" dirty="0">
              <a:latin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431CFA3F-94ED-946D-7C22-2DEEB7B1B6FB}"/>
              </a:ext>
            </a:extLst>
          </p:cNvPr>
          <p:cNvSpPr>
            <a:spLocks noGrp="1"/>
          </p:cNvSpPr>
          <p:nvPr>
            <p:ph type="sldNum" sz="quarter" idx="12"/>
          </p:nvPr>
        </p:nvSpPr>
        <p:spPr/>
        <p:txBody>
          <a:bodyPr/>
          <a:lstStyle/>
          <a:p>
            <a:fld id="{77D54566-1E71-4525-9093-F663F55F61F9}" type="slidenum">
              <a:rPr lang="en-US" smtClean="0"/>
              <a:t>44</a:t>
            </a:fld>
            <a:endParaRPr lang="en-US"/>
          </a:p>
        </p:txBody>
      </p:sp>
    </p:spTree>
    <p:extLst>
      <p:ext uri="{BB962C8B-B14F-4D97-AF65-F5344CB8AC3E}">
        <p14:creationId xmlns:p14="http://schemas.microsoft.com/office/powerpoint/2010/main" val="2266260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7BDF0A-4A33-FB47-4D5D-95CD94D6430B}"/>
              </a:ext>
            </a:extLst>
          </p:cNvPr>
          <p:cNvSpPr>
            <a:spLocks noGrp="1"/>
          </p:cNvSpPr>
          <p:nvPr>
            <p:ph type="title"/>
          </p:nvPr>
        </p:nvSpPr>
        <p:spPr/>
        <p:txBody>
          <a:bodyPr/>
          <a:lstStyle/>
          <a:p>
            <a:r>
              <a:rPr lang="en-US" dirty="0"/>
              <a:t> </a:t>
            </a:r>
          </a:p>
        </p:txBody>
      </p:sp>
      <p:sp>
        <p:nvSpPr>
          <p:cNvPr id="8" name="Content Placeholder 7">
            <a:extLst>
              <a:ext uri="{FF2B5EF4-FFF2-40B4-BE49-F238E27FC236}">
                <a16:creationId xmlns:a16="http://schemas.microsoft.com/office/drawing/2014/main" id="{7DF8F97F-FA25-E6A1-AD70-D3A37CBE8CF5}"/>
              </a:ext>
            </a:extLst>
          </p:cNvPr>
          <p:cNvSpPr>
            <a:spLocks noGrp="1"/>
          </p:cNvSpPr>
          <p:nvPr>
            <p:ph idx="1"/>
          </p:nvPr>
        </p:nvSpPr>
        <p:spPr>
          <a:xfrm>
            <a:off x="1484310" y="0"/>
            <a:ext cx="10018713" cy="5791201"/>
          </a:xfrm>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با تجزیه و تحلیل شکل 5(2)، روش </a:t>
            </a:r>
            <a:r>
              <a:rPr lang="en-US" sz="1800" dirty="0">
                <a:latin typeface="Calibri" panose="020F0502020204030204" pitchFamily="34" charset="0"/>
                <a:cs typeface="Calibri" panose="020F0502020204030204" pitchFamily="34" charset="0"/>
              </a:rPr>
              <a:t>HDRCNN </a:t>
            </a:r>
            <a:r>
              <a:rPr lang="fa-IR" sz="1800" dirty="0">
                <a:latin typeface="Calibri" panose="020F0502020204030204" pitchFamily="34" charset="0"/>
                <a:cs typeface="Calibri" panose="020F0502020204030204" pitchFamily="34" charset="0"/>
              </a:rPr>
              <a:t>می تواند برخی از جزئیات ناحیه کم نوردهی شده را بازیابی کند، اما از شکل 5(2)(</a:t>
            </a:r>
            <a:r>
              <a:rPr lang="en-US" sz="1800" dirty="0">
                <a:latin typeface="Calibri" panose="020F0502020204030204" pitchFamily="34" charset="0"/>
                <a:cs typeface="Calibri" panose="020F0502020204030204" pitchFamily="34" charset="0"/>
              </a:rPr>
              <a:t>a2) </a:t>
            </a:r>
            <a:r>
              <a:rPr lang="fa-IR" sz="1800" dirty="0">
                <a:latin typeface="Calibri" panose="020F0502020204030204" pitchFamily="34" charset="0"/>
                <a:cs typeface="Calibri" panose="020F0502020204030204" pitchFamily="34" charset="0"/>
              </a:rPr>
              <a:t>می توان دریافت که هنوز مناطقی وجود دارند که بازیابی نشده اند. و تفاوت های رنگی خاصی در رنگ های مختلف وجود دارد. از شکل 5(2)(</a:t>
            </a:r>
            <a:r>
              <a:rPr lang="en-US" sz="1800" dirty="0">
                <a:latin typeface="Calibri" panose="020F0502020204030204" pitchFamily="34" charset="0"/>
                <a:cs typeface="Calibri" panose="020F0502020204030204" pitchFamily="34" charset="0"/>
              </a:rPr>
              <a:t>c) </a:t>
            </a:r>
            <a:r>
              <a:rPr lang="fa-IR" sz="1800" dirty="0">
                <a:latin typeface="Calibri" panose="020F0502020204030204" pitchFamily="34" charset="0"/>
                <a:cs typeface="Calibri" panose="020F0502020204030204" pitchFamily="34" charset="0"/>
              </a:rPr>
              <a:t>دشوار نیست که اثر بازیابی برای محیط روشن کلی خوب نیست و بازیابی جزئیات کافی نیست.</a:t>
            </a: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برای </a:t>
            </a:r>
            <a:r>
              <a:rPr lang="en-US" sz="1800" dirty="0" err="1">
                <a:latin typeface="Calibri" panose="020F0502020204030204" pitchFamily="34" charset="0"/>
                <a:cs typeface="Calibri" panose="020F0502020204030204" pitchFamily="34" charset="0"/>
              </a:rPr>
              <a:t>ExpandNet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با تجزیه و تحلیل شکل 5(4)(</a:t>
            </a:r>
            <a:r>
              <a:rPr lang="en-US" sz="1800" dirty="0">
                <a:latin typeface="Calibri" panose="020F0502020204030204" pitchFamily="34" charset="0"/>
                <a:cs typeface="Calibri" panose="020F0502020204030204" pitchFamily="34" charset="0"/>
              </a:rPr>
              <a:t>a2)، (4)(b1) </a:t>
            </a:r>
            <a:r>
              <a:rPr lang="fa-IR" sz="1800" dirty="0">
                <a:latin typeface="Calibri" panose="020F0502020204030204" pitchFamily="34" charset="0"/>
                <a:cs typeface="Calibri" panose="020F0502020204030204" pitchFamily="34" charset="0"/>
              </a:rPr>
              <a:t>و (4)(</a:t>
            </a:r>
            <a:r>
              <a:rPr lang="en-US" sz="1800" dirty="0">
                <a:latin typeface="Calibri" panose="020F0502020204030204" pitchFamily="34" charset="0"/>
                <a:cs typeface="Calibri" panose="020F0502020204030204" pitchFamily="34" charset="0"/>
              </a:rPr>
              <a:t>b2)، </a:t>
            </a:r>
            <a:r>
              <a:rPr lang="fa-IR" sz="1800" dirty="0">
                <a:latin typeface="Calibri" panose="020F0502020204030204" pitchFamily="34" charset="0"/>
                <a:cs typeface="Calibri" panose="020F0502020204030204" pitchFamily="34" charset="0"/>
              </a:rPr>
              <a:t>بازیابی جزئیات ناحیه کم نوردهی کافی نیست، و در برخی رنگ ها تفاوت رنگ وجود دارد. در حالی که شکل 5(4)(</a:t>
            </a:r>
            <a:r>
              <a:rPr lang="en-US" sz="1800" dirty="0">
                <a:latin typeface="Calibri" panose="020F0502020204030204" pitchFamily="34" charset="0"/>
                <a:cs typeface="Calibri" panose="020F0502020204030204" pitchFamily="34" charset="0"/>
              </a:rPr>
              <a:t>c) </a:t>
            </a:r>
            <a:r>
              <a:rPr lang="fa-IR" sz="1800" dirty="0">
                <a:latin typeface="Calibri" panose="020F0502020204030204" pitchFamily="34" charset="0"/>
                <a:cs typeface="Calibri" panose="020F0502020204030204" pitchFamily="34" charset="0"/>
              </a:rPr>
              <a:t>نشان می دهد که درجه خاصی از بازیابی برای جزئیات ناحیه بیش از حد در معرض دید وجود دارد. از طریق شکل 5(3)(</a:t>
            </a:r>
            <a:r>
              <a:rPr lang="en-US" sz="1800" dirty="0">
                <a:latin typeface="Calibri" panose="020F0502020204030204" pitchFamily="34" charset="0"/>
                <a:cs typeface="Calibri" panose="020F0502020204030204" pitchFamily="34" charset="0"/>
              </a:rPr>
              <a:t>a2)، (3)(b1) </a:t>
            </a:r>
            <a:r>
              <a:rPr lang="fa-IR" sz="1800" dirty="0">
                <a:latin typeface="Calibri" panose="020F0502020204030204" pitchFamily="34" charset="0"/>
                <a:cs typeface="Calibri" panose="020F0502020204030204" pitchFamily="34" charset="0"/>
              </a:rPr>
              <a:t>و (3)(</a:t>
            </a:r>
            <a:r>
              <a:rPr lang="en-US" sz="1800" dirty="0">
                <a:latin typeface="Calibri" panose="020F0502020204030204" pitchFamily="34" charset="0"/>
                <a:cs typeface="Calibri" panose="020F0502020204030204" pitchFamily="34" charset="0"/>
              </a:rPr>
              <a:t>b2)، </a:t>
            </a:r>
            <a:r>
              <a:rPr lang="fa-IR" sz="1800" dirty="0">
                <a:latin typeface="Calibri" panose="020F0502020204030204" pitchFamily="34" charset="0"/>
                <a:cs typeface="Calibri" panose="020F0502020204030204" pitchFamily="34" charset="0"/>
              </a:rPr>
              <a:t>می توان مشاهده کرد که </a:t>
            </a:r>
            <a:r>
              <a:rPr lang="en-US" sz="1800" dirty="0" err="1">
                <a:latin typeface="Calibri" panose="020F0502020204030204" pitchFamily="34" charset="0"/>
                <a:cs typeface="Calibri" panose="020F0502020204030204" pitchFamily="34" charset="0"/>
              </a:rPr>
              <a:t>DrTMO</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می تواند جزئیات ناحیه تحت نوردهی را بازیابی کند، اما به نظر می رسد که نویزهای نسبتاً بیشتری وجود دارد. و کنتراست کلی تصویر کم است و محو می شود. علاوه بر این، از شکل 5(3)(</a:t>
            </a:r>
            <a:r>
              <a:rPr lang="en-US" sz="1800" dirty="0">
                <a:latin typeface="Calibri" panose="020F0502020204030204" pitchFamily="34" charset="0"/>
                <a:cs typeface="Calibri" panose="020F0502020204030204" pitchFamily="34" charset="0"/>
              </a:rPr>
              <a:t>a1) </a:t>
            </a:r>
            <a:r>
              <a:rPr lang="fa-IR" sz="1800" dirty="0">
                <a:latin typeface="Calibri" panose="020F0502020204030204" pitchFamily="34" charset="0"/>
                <a:cs typeface="Calibri" panose="020F0502020204030204" pitchFamily="34" charset="0"/>
              </a:rPr>
              <a:t>می توان دید که مصنوعات در ناحیه بیش از حد در معرض دید تولید می شوند. از شکل 5(3)(</a:t>
            </a:r>
            <a:r>
              <a:rPr lang="en-US" sz="1800" dirty="0">
                <a:latin typeface="Calibri" panose="020F0502020204030204" pitchFamily="34" charset="0"/>
                <a:cs typeface="Calibri" panose="020F0502020204030204" pitchFamily="34" charset="0"/>
              </a:rPr>
              <a:t>a)، </a:t>
            </a:r>
            <a:r>
              <a:rPr lang="fa-IR" sz="1800" dirty="0">
                <a:latin typeface="Calibri" panose="020F0502020204030204" pitchFamily="34" charset="0"/>
                <a:cs typeface="Calibri" panose="020F0502020204030204" pitchFamily="34" charset="0"/>
              </a:rPr>
              <a:t>می توان دریافت که بازیابی جزئیات ناحیه بیش از حد در معرض دید خیلی خوب نیست.</a:t>
            </a: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CF5C5E7-3DA1-80E2-0ED5-F7064C15A9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3804" y="3706761"/>
            <a:ext cx="4784391" cy="2942022"/>
          </a:xfrm>
          <a:prstGeom prst="rect">
            <a:avLst/>
          </a:prstGeom>
        </p:spPr>
      </p:pic>
      <p:sp>
        <p:nvSpPr>
          <p:cNvPr id="3" name="Slide Number Placeholder 2">
            <a:extLst>
              <a:ext uri="{FF2B5EF4-FFF2-40B4-BE49-F238E27FC236}">
                <a16:creationId xmlns:a16="http://schemas.microsoft.com/office/drawing/2014/main" id="{9E4BC612-352B-F4F8-2FA8-10B866A4060C}"/>
              </a:ext>
            </a:extLst>
          </p:cNvPr>
          <p:cNvSpPr>
            <a:spLocks noGrp="1"/>
          </p:cNvSpPr>
          <p:nvPr>
            <p:ph type="sldNum" sz="quarter" idx="12"/>
          </p:nvPr>
        </p:nvSpPr>
        <p:spPr/>
        <p:txBody>
          <a:bodyPr/>
          <a:lstStyle/>
          <a:p>
            <a:fld id="{77D54566-1E71-4525-9093-F663F55F61F9}" type="slidenum">
              <a:rPr lang="en-US" smtClean="0"/>
              <a:t>45</a:t>
            </a:fld>
            <a:endParaRPr lang="en-US"/>
          </a:p>
        </p:txBody>
      </p:sp>
    </p:spTree>
    <p:extLst>
      <p:ext uri="{BB962C8B-B14F-4D97-AF65-F5344CB8AC3E}">
        <p14:creationId xmlns:p14="http://schemas.microsoft.com/office/powerpoint/2010/main" val="544994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36F035-640D-9330-7924-7831ABBCA44B}"/>
              </a:ext>
            </a:extLst>
          </p:cNvPr>
          <p:cNvSpPr>
            <a:spLocks noGrp="1"/>
          </p:cNvSpPr>
          <p:nvPr>
            <p:ph type="title"/>
          </p:nvPr>
        </p:nvSpPr>
        <p:spPr/>
        <p:txBody>
          <a:bodyPr/>
          <a:lstStyle/>
          <a:p>
            <a:r>
              <a:rPr lang="en-US" dirty="0"/>
              <a:t> </a:t>
            </a:r>
          </a:p>
        </p:txBody>
      </p:sp>
      <p:sp>
        <p:nvSpPr>
          <p:cNvPr id="5" name="Content Placeholder 4">
            <a:extLst>
              <a:ext uri="{FF2B5EF4-FFF2-40B4-BE49-F238E27FC236}">
                <a16:creationId xmlns:a16="http://schemas.microsoft.com/office/drawing/2014/main" id="{B49B4609-AD7D-C90B-68C4-806B2F8F1FDA}"/>
              </a:ext>
            </a:extLst>
          </p:cNvPr>
          <p:cNvSpPr>
            <a:spLocks noGrp="1"/>
          </p:cNvSpPr>
          <p:nvPr>
            <p:ph idx="1"/>
          </p:nvPr>
        </p:nvSpPr>
        <p:spPr>
          <a:xfrm>
            <a:off x="1484310" y="1171075"/>
            <a:ext cx="10018713" cy="4620126"/>
          </a:xfrm>
        </p:spPr>
        <p:txBody>
          <a:bodyPr>
            <a:normAutofit/>
          </a:bodyPr>
          <a:lstStyle/>
          <a:p>
            <a:pPr algn="just" rtl="1"/>
            <a:r>
              <a:rPr lang="fa-IR" sz="1800" dirty="0">
                <a:latin typeface="Calibri" panose="020F0502020204030204" pitchFamily="34" charset="0"/>
                <a:cs typeface="Calibri" panose="020F0502020204030204" pitchFamily="34" charset="0"/>
              </a:rPr>
              <a:t>از شکل 5(5)(</a:t>
            </a:r>
            <a:r>
              <a:rPr lang="en-US" sz="1800" dirty="0">
                <a:latin typeface="Calibri" panose="020F0502020204030204" pitchFamily="34" charset="0"/>
                <a:cs typeface="Calibri" panose="020F0502020204030204" pitchFamily="34" charset="0"/>
              </a:rPr>
              <a:t>a2)، (5)(b1) </a:t>
            </a:r>
            <a:r>
              <a:rPr lang="fa-IR" sz="1800" dirty="0">
                <a:latin typeface="Calibri" panose="020F0502020204030204" pitchFamily="34" charset="0"/>
                <a:cs typeface="Calibri" panose="020F0502020204030204" pitchFamily="34" charset="0"/>
              </a:rPr>
              <a:t>و (5)(</a:t>
            </a:r>
            <a:r>
              <a:rPr lang="en-US" sz="1800" dirty="0">
                <a:latin typeface="Calibri" panose="020F0502020204030204" pitchFamily="34" charset="0"/>
                <a:cs typeface="Calibri" panose="020F0502020204030204" pitchFamily="34" charset="0"/>
              </a:rPr>
              <a:t>b2)، </a:t>
            </a:r>
            <a:r>
              <a:rPr lang="fa-IR" sz="1800" dirty="0">
                <a:latin typeface="Calibri" panose="020F0502020204030204" pitchFamily="34" charset="0"/>
                <a:cs typeface="Calibri" panose="020F0502020204030204" pitchFamily="34" charset="0"/>
              </a:rPr>
              <a:t>نشان می دهد که </a:t>
            </a:r>
            <a:r>
              <a:rPr lang="en-US" sz="1800" dirty="0" err="1">
                <a:latin typeface="Calibri" panose="020F0502020204030204" pitchFamily="34" charset="0"/>
                <a:cs typeface="Calibri" panose="020F0502020204030204" pitchFamily="34" charset="0"/>
              </a:rPr>
              <a:t>RCPNet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می تواند جزئیات ناحیه کم نوردهی شده را بازیابی کند. با این حال، از شکل 5(5)(</a:t>
            </a:r>
            <a:r>
              <a:rPr lang="en-US" sz="1800" dirty="0">
                <a:latin typeface="Calibri" panose="020F0502020204030204" pitchFamily="34" charset="0"/>
                <a:cs typeface="Calibri" panose="020F0502020204030204" pitchFamily="34" charset="0"/>
              </a:rPr>
              <a:t>a2) </a:t>
            </a:r>
            <a:r>
              <a:rPr lang="fa-IR" sz="1800" dirty="0">
                <a:latin typeface="Calibri" panose="020F0502020204030204" pitchFamily="34" charset="0"/>
                <a:cs typeface="Calibri" panose="020F0502020204030204" pitchFamily="34" charset="0"/>
              </a:rPr>
              <a:t>می توان دریافت که اشباع تصویر کافی نیست و بلوک رنگ دارای تفاوت رنگ است. از شکل 5(5)(</a:t>
            </a:r>
            <a:r>
              <a:rPr lang="en-US" sz="1800" dirty="0">
                <a:latin typeface="Calibri" panose="020F0502020204030204" pitchFamily="34" charset="0"/>
                <a:cs typeface="Calibri" panose="020F0502020204030204" pitchFamily="34" charset="0"/>
              </a:rPr>
              <a:t>c) </a:t>
            </a:r>
            <a:r>
              <a:rPr lang="fa-IR" sz="1800" dirty="0">
                <a:latin typeface="Calibri" panose="020F0502020204030204" pitchFamily="34" charset="0"/>
                <a:cs typeface="Calibri" panose="020F0502020204030204" pitchFamily="34" charset="0"/>
              </a:rPr>
              <a:t>می توان دریافت که جزئیات ناحیه بیش از حد در معرض دید تا حد معینی بازسازی شده است، اما مصنوعات در ناحیه بلوک روشن در شکل 5(5)(</a:t>
            </a:r>
            <a:r>
              <a:rPr lang="en-US" sz="1800" dirty="0">
                <a:latin typeface="Calibri" panose="020F0502020204030204" pitchFamily="34" charset="0"/>
                <a:cs typeface="Calibri" panose="020F0502020204030204" pitchFamily="34" charset="0"/>
              </a:rPr>
              <a:t>c1) </a:t>
            </a:r>
            <a:r>
              <a:rPr lang="fa-IR" sz="1800" dirty="0">
                <a:latin typeface="Calibri" panose="020F0502020204030204" pitchFamily="34" charset="0"/>
                <a:cs typeface="Calibri" panose="020F0502020204030204" pitchFamily="34" charset="0"/>
              </a:rPr>
              <a:t>ظاهر می شوند. به طور کلی، روش </a:t>
            </a:r>
            <a:r>
              <a:rPr lang="en-US" sz="1800" dirty="0">
                <a:latin typeface="Calibri" panose="020F0502020204030204" pitchFamily="34" charset="0"/>
                <a:cs typeface="Calibri" panose="020F0502020204030204" pitchFamily="34" charset="0"/>
              </a:rPr>
              <a:t>HDRCNN </a:t>
            </a:r>
            <a:r>
              <a:rPr lang="fa-IR" sz="1800" dirty="0">
                <a:latin typeface="Calibri" panose="020F0502020204030204" pitchFamily="34" charset="0"/>
                <a:cs typeface="Calibri" panose="020F0502020204030204" pitchFamily="34" charset="0"/>
              </a:rPr>
              <a:t>در بازیابی جزئیات برای هر دو منطقه بیش از حد نوردهی و ناحیه تحت نوردهی کافی نیست. روش </a:t>
            </a:r>
            <a:r>
              <a:rPr lang="en-US" sz="1800" dirty="0" err="1">
                <a:latin typeface="Calibri" panose="020F0502020204030204" pitchFamily="34" charset="0"/>
                <a:cs typeface="Calibri" panose="020F0502020204030204" pitchFamily="34" charset="0"/>
              </a:rPr>
              <a:t>ExpandNet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در بازیابی جزییات ناحیه کم نور کافی نیست. روش </a:t>
            </a:r>
            <a:r>
              <a:rPr lang="en-US" sz="1800" dirty="0" err="1">
                <a:latin typeface="Calibri" panose="020F0502020204030204" pitchFamily="34" charset="0"/>
                <a:cs typeface="Calibri" panose="020F0502020204030204" pitchFamily="34" charset="0"/>
              </a:rPr>
              <a:t>DrTMO</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در ناحیه بیش از حد نوردهی شده بیش از حد است، مصنوعات ظاهر می شوند و کنتراست کلی تصویر کم است. روش </a:t>
            </a:r>
            <a:r>
              <a:rPr lang="en-US" sz="1800" dirty="0" err="1">
                <a:latin typeface="Calibri" panose="020F0502020204030204" pitchFamily="34" charset="0"/>
                <a:cs typeface="Calibri" panose="020F0502020204030204" pitchFamily="34" charset="0"/>
              </a:rPr>
              <a:t>RCPNet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در بازیابی جزئیات هم ناحیه بیش از حد نوردهی شده و هم ناحیه کم نوردهی خوب است، اما اشباع تصویر کافی نیست و انحراف رنگی و برخی مصنوعات در ناحیه بیش از حد نوردهی شده وجود دارد. در مقایسه با این روش ها، روش ما در بازیابی جزئیات ناحیه بیش از حد نوردهی یا ناحیه کم نوردهی بهتر است و کنتراست و اشباع کلی تصویر به خوبی تنظیم می شود و کیفیت ظاهری خوبی حاصل می شود.</a:t>
            </a:r>
            <a:endParaRPr lang="en-US" sz="1800" dirty="0">
              <a:latin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98B7B81F-8444-0AA0-BA9E-9D9D7A013BA3}"/>
              </a:ext>
            </a:extLst>
          </p:cNvPr>
          <p:cNvSpPr>
            <a:spLocks noGrp="1"/>
          </p:cNvSpPr>
          <p:nvPr>
            <p:ph type="sldNum" sz="quarter" idx="12"/>
          </p:nvPr>
        </p:nvSpPr>
        <p:spPr/>
        <p:txBody>
          <a:bodyPr/>
          <a:lstStyle/>
          <a:p>
            <a:fld id="{77D54566-1E71-4525-9093-F663F55F61F9}" type="slidenum">
              <a:rPr lang="en-US" smtClean="0"/>
              <a:t>46</a:t>
            </a:fld>
            <a:endParaRPr lang="en-US"/>
          </a:p>
        </p:txBody>
      </p:sp>
    </p:spTree>
    <p:extLst>
      <p:ext uri="{BB962C8B-B14F-4D97-AF65-F5344CB8AC3E}">
        <p14:creationId xmlns:p14="http://schemas.microsoft.com/office/powerpoint/2010/main" val="1242277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C7F25-2DCB-CD2D-3D53-6BA6087B762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Complexity analysis</a:t>
            </a:r>
          </a:p>
        </p:txBody>
      </p:sp>
      <p:sp>
        <p:nvSpPr>
          <p:cNvPr id="3" name="Content Placeholder 2">
            <a:extLst>
              <a:ext uri="{FF2B5EF4-FFF2-40B4-BE49-F238E27FC236}">
                <a16:creationId xmlns:a16="http://schemas.microsoft.com/office/drawing/2014/main" id="{2A46F38F-C053-CD84-8B46-56F591979553}"/>
              </a:ext>
            </a:extLst>
          </p:cNvPr>
          <p:cNvSpPr>
            <a:spLocks noGrp="1"/>
          </p:cNvSpPr>
          <p:nvPr>
            <p:ph idx="1"/>
          </p:nvPr>
        </p:nvSpPr>
        <p:spPr/>
        <p:txBody>
          <a:bodyPr>
            <a:noAutofit/>
          </a:bodyPr>
          <a:lstStyle/>
          <a:p>
            <a:pPr algn="just" rtl="1">
              <a:buFont typeface="Wingdings" panose="05000000000000000000" pitchFamily="2" charset="2"/>
              <a:buChar char="§"/>
            </a:pPr>
            <a:r>
              <a:rPr lang="fa-IR" sz="1800" dirty="0">
                <a:latin typeface="Calibri" panose="020F0502020204030204" pitchFamily="34" charset="0"/>
                <a:cs typeface="Calibri" panose="020F0502020204030204" pitchFamily="34" charset="0"/>
              </a:rPr>
              <a:t>همانطور که اکثر روش‌های مبتنی بر شبکه عصبی عمیق، پیچیدگی زمانی با استفاده از عملیات نقطه شناور (</a:t>
            </a:r>
            <a:r>
              <a:rPr lang="en-US" sz="1800" dirty="0">
                <a:latin typeface="Calibri" panose="020F0502020204030204" pitchFamily="34" charset="0"/>
                <a:cs typeface="Calibri" panose="020F0502020204030204" pitchFamily="34" charset="0"/>
              </a:rPr>
              <a:t>FLOPs) </a:t>
            </a:r>
            <a:r>
              <a:rPr lang="fa-IR" sz="1800" dirty="0">
                <a:latin typeface="Calibri" panose="020F0502020204030204" pitchFamily="34" charset="0"/>
                <a:cs typeface="Calibri" panose="020F0502020204030204" pitchFamily="34" charset="0"/>
              </a:rPr>
              <a:t>ارزیابی می‌شود (</a:t>
            </a:r>
            <a:r>
              <a:rPr lang="en-US" sz="1800" dirty="0">
                <a:latin typeface="Calibri" panose="020F0502020204030204" pitchFamily="34" charset="0"/>
                <a:cs typeface="Calibri" panose="020F0502020204030204" pitchFamily="34" charset="0"/>
              </a:rPr>
              <a:t>Molchanov </a:t>
            </a:r>
            <a:r>
              <a:rPr lang="fa-IR" sz="1800" dirty="0">
                <a:latin typeface="Calibri" panose="020F0502020204030204" pitchFamily="34" charset="0"/>
                <a:cs typeface="Calibri" panose="020F0502020204030204" pitchFamily="34" charset="0"/>
              </a:rPr>
              <a:t>و همکاران، 2017) و پیچیدگی فضا با اندازه پارامترهای مدل اندازه‌گیری می‌شود. همانطور که در جدول 2 نشان داده شده است، روش ما در مقایسه با روش های پیشرفته، افزایش خاصی در پیچیدگی محاسباتی دارد، اما روش ما به کیفیت بهتری دست می یابد. برای چهار بخش روش ما: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FLOP</a:t>
            </a:r>
            <a:r>
              <a:rPr lang="fa-IR" sz="1800" dirty="0">
                <a:latin typeface="Calibri" panose="020F0502020204030204" pitchFamily="34" charset="0"/>
                <a:cs typeface="Calibri" panose="020F0502020204030204" pitchFamily="34" charset="0"/>
              </a:rPr>
              <a:t>های مربوطه عبارتند از 37.94</a:t>
            </a:r>
            <a:r>
              <a:rPr lang="en-US" sz="1800" dirty="0">
                <a:latin typeface="Calibri" panose="020F0502020204030204" pitchFamily="34" charset="0"/>
                <a:cs typeface="Calibri" panose="020F0502020204030204" pitchFamily="34" charset="0"/>
              </a:rPr>
              <a:t>G، 54.50G، 320.52G </a:t>
            </a:r>
            <a:r>
              <a:rPr lang="fa-IR" sz="1800" dirty="0">
                <a:latin typeface="Calibri" panose="020F0502020204030204" pitchFamily="34" charset="0"/>
                <a:cs typeface="Calibri" panose="020F0502020204030204" pitchFamily="34" charset="0"/>
              </a:rPr>
              <a:t>و 39.47</a:t>
            </a:r>
            <a:r>
              <a:rPr lang="en-US" sz="1800" dirty="0">
                <a:latin typeface="Calibri" panose="020F0502020204030204" pitchFamily="34" charset="0"/>
                <a:cs typeface="Calibri" panose="020F0502020204030204" pitchFamily="34" charset="0"/>
              </a:rPr>
              <a:t>G </a:t>
            </a:r>
            <a:r>
              <a:rPr lang="fa-IR" sz="1800" dirty="0">
                <a:latin typeface="Calibri" panose="020F0502020204030204" pitchFamily="34" charset="0"/>
                <a:cs typeface="Calibri" panose="020F0502020204030204" pitchFamily="34" charset="0"/>
              </a:rPr>
              <a:t>مربوط به چهار مرحله و کل </a:t>
            </a:r>
            <a:r>
              <a:rPr lang="en-US" sz="1800" dirty="0">
                <a:latin typeface="Calibri" panose="020F0502020204030204" pitchFamily="34" charset="0"/>
                <a:cs typeface="Calibri" panose="020F0502020204030204" pitchFamily="34" charset="0"/>
              </a:rPr>
              <a:t>FLOP</a:t>
            </a:r>
            <a:r>
              <a:rPr lang="fa-IR" sz="1800" dirty="0">
                <a:latin typeface="Calibri" panose="020F0502020204030204" pitchFamily="34" charset="0"/>
                <a:cs typeface="Calibri" panose="020F0502020204030204" pitchFamily="34" charset="0"/>
              </a:rPr>
              <a:t>ها 452.43</a:t>
            </a:r>
            <a:r>
              <a:rPr lang="en-US" sz="1800" dirty="0">
                <a:latin typeface="Calibri" panose="020F0502020204030204" pitchFamily="34" charset="0"/>
                <a:cs typeface="Calibri" panose="020F0502020204030204" pitchFamily="34" charset="0"/>
              </a:rPr>
              <a:t>G </a:t>
            </a:r>
            <a:r>
              <a:rPr lang="fa-IR" sz="1800" dirty="0">
                <a:latin typeface="Calibri" panose="020F0502020204030204" pitchFamily="34" charset="0"/>
                <a:cs typeface="Calibri" panose="020F0502020204030204" pitchFamily="34" charset="0"/>
              </a:rPr>
              <a:t>است. علاوه بر این، ما همچنین کدهای استنتاج خود را بر روی سه مجموعه داده اجرا می کنیم: </a:t>
            </a:r>
            <a:r>
              <a:rPr lang="en-US" sz="1800" dirty="0">
                <a:latin typeface="Calibri" panose="020F0502020204030204" pitchFamily="34" charset="0"/>
                <a:cs typeface="Calibri" panose="020F0502020204030204" pitchFamily="34" charset="0"/>
              </a:rPr>
              <a:t>HDR-Real، HDR-Eye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RAISE </a:t>
            </a:r>
            <a:r>
              <a:rPr lang="fa-IR" sz="1800" dirty="0">
                <a:latin typeface="Calibri" panose="020F0502020204030204" pitchFamily="34" charset="0"/>
                <a:cs typeface="Calibri" panose="020F0502020204030204" pitchFamily="34" charset="0"/>
              </a:rPr>
              <a:t>بر اساس یک پردازنده گرافیکی </a:t>
            </a:r>
            <a:r>
              <a:rPr lang="en-US" sz="1800" dirty="0">
                <a:latin typeface="Calibri" panose="020F0502020204030204" pitchFamily="34" charset="0"/>
                <a:cs typeface="Calibri" panose="020F0502020204030204" pitchFamily="34" charset="0"/>
              </a:rPr>
              <a:t>NVIDIA 2080. </a:t>
            </a:r>
            <a:r>
              <a:rPr lang="fa-IR" sz="1800" dirty="0">
                <a:latin typeface="Calibri" panose="020F0502020204030204" pitchFamily="34" charset="0"/>
                <a:cs typeface="Calibri" panose="020F0502020204030204" pitchFamily="34" charset="0"/>
              </a:rPr>
              <a:t>میانگین زمان 0.9 ثانیه، 0.6 ثانیه، 2.2 ثانیه و 1.0 ثانیه مربوط به چهار مرحله و میانگین کل زمان 4.7 ثانیه است.</a:t>
            </a:r>
          </a:p>
          <a:p>
            <a:pPr algn="just" rtl="1">
              <a:buFont typeface="Wingdings" panose="05000000000000000000" pitchFamily="2" charset="2"/>
              <a:buChar char="§"/>
            </a:pPr>
            <a:r>
              <a:rPr lang="fa-IR" sz="1800" dirty="0">
                <a:latin typeface="Calibri" panose="020F0502020204030204" pitchFamily="34" charset="0"/>
                <a:cs typeface="Calibri" panose="020F0502020204030204" pitchFamily="34" charset="0"/>
              </a:rPr>
              <a:t>از آزمایش‌های فوق، می‌توان مشاهده کرد که روش ما عملکرد بهتری نسبت به روش‌های پیشرفته در نتایج کمی و نتایج تحلیل بصری دارد. در عین حال، از آزمایش های مقایسه کمی می توان دریافت که استفاده از مجموعه داده های جفت نشده می تواند عملکرد را بهبود بخشد. با این حال، از قسمت تحلیل پیچیدگی، روش ما بلادرنگ نیست. هزینه اصلی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است که 46.8 درصد از کل زمان مصرف را به خود اختصاص می دهد. ما فکر می کنیم این هزینه مستحق است. از آزمایش‌های ادراک بصری می‌توان دریافت که تصاویر با کیفیت بهتری تولید می‌شوند که در بازیابی جزئیات در هر منطقه عالی هستند. با کمک تنظیم ویژگی، تصاویر تولید شده ما تجربه بصری طبیعی تری دارند.</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B5C9D97-9352-FD02-B2E0-B9E52C1681EC}"/>
              </a:ext>
            </a:extLst>
          </p:cNvPr>
          <p:cNvSpPr>
            <a:spLocks noGrp="1"/>
          </p:cNvSpPr>
          <p:nvPr>
            <p:ph type="sldNum" sz="quarter" idx="12"/>
          </p:nvPr>
        </p:nvSpPr>
        <p:spPr/>
        <p:txBody>
          <a:bodyPr/>
          <a:lstStyle/>
          <a:p>
            <a:fld id="{77D54566-1E71-4525-9093-F663F55F61F9}" type="slidenum">
              <a:rPr lang="en-US" smtClean="0"/>
              <a:t>47</a:t>
            </a:fld>
            <a:endParaRPr lang="en-US"/>
          </a:p>
        </p:txBody>
      </p:sp>
    </p:spTree>
    <p:extLst>
      <p:ext uri="{BB962C8B-B14F-4D97-AF65-F5344CB8AC3E}">
        <p14:creationId xmlns:p14="http://schemas.microsoft.com/office/powerpoint/2010/main" val="951150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49A00-53CC-DBFA-BE4B-7A4D95FE0303}"/>
              </a:ext>
            </a:extLst>
          </p:cNvPr>
          <p:cNvSpPr>
            <a:spLocks noGrp="1"/>
          </p:cNvSpPr>
          <p:nvPr>
            <p:ph type="title"/>
          </p:nvPr>
        </p:nvSpPr>
        <p:spPr/>
        <p:txBody>
          <a:bodyPr/>
          <a:lstStyle/>
          <a:p>
            <a:r>
              <a:rPr lang="en-US" i="1" dirty="0">
                <a:solidFill>
                  <a:srgbClr val="000000"/>
                </a:solidFill>
                <a:effectLst/>
                <a:latin typeface="Times New Roman" panose="02020603050405020304" pitchFamily="18" charset="0"/>
                <a:cs typeface="Times New Roman" panose="02020603050405020304" pitchFamily="18" charset="0"/>
              </a:rPr>
              <a:t>4.3. Parameter discussion</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817F1EB3-93C2-665C-4B37-408CB51A933E}"/>
              </a:ext>
            </a:extLst>
          </p:cNvPr>
          <p:cNvSpPr>
            <a:spLocks noGrp="1"/>
          </p:cNvSpPr>
          <p:nvPr>
            <p:ph idx="1"/>
          </p:nvPr>
        </p:nvSpPr>
        <p:spPr>
          <a:xfrm>
            <a:off x="1484310" y="1868129"/>
            <a:ext cx="10018713" cy="4857136"/>
          </a:xfrm>
        </p:spPr>
        <p:txBody>
          <a:bodyPr>
            <a:normAutofit fontScale="92500" lnSpcReduction="10000"/>
          </a:bodyPr>
          <a:lstStyle/>
          <a:p>
            <a:pPr marL="0" indent="0" algn="just" rtl="1">
              <a:buNone/>
            </a:pPr>
            <a:r>
              <a:rPr lang="fa-IR" sz="1800" dirty="0">
                <a:latin typeface="Calibri" panose="020F0502020204030204" pitchFamily="34" charset="0"/>
                <a:cs typeface="Calibri" panose="020F0502020204030204" pitchFamily="34" charset="0"/>
              </a:rPr>
              <a:t>پارامترها بر اساس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Dual Nonlinear Mapping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به سه گروه تقسیم می شوند. آزمایش‌های تحلیل پارامتر بر روی مجموعه داده‌های </a:t>
            </a:r>
            <a:r>
              <a:rPr lang="en-US" sz="1800" dirty="0">
                <a:latin typeface="Calibri" panose="020F0502020204030204" pitchFamily="34" charset="0"/>
                <a:cs typeface="Calibri" panose="020F0502020204030204" pitchFamily="34" charset="0"/>
              </a:rPr>
              <a:t>HDR-Real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HDR-Eye </a:t>
            </a:r>
            <a:r>
              <a:rPr lang="fa-IR" sz="1800" dirty="0">
                <a:latin typeface="Calibri" panose="020F0502020204030204" pitchFamily="34" charset="0"/>
                <a:cs typeface="Calibri" panose="020F0502020204030204" pitchFamily="34" charset="0"/>
              </a:rPr>
              <a:t>انجام می‌شود. در طول آزمایش‌ها، پارامترهای دیگر را ثابت می‌کنیم و چگونگی تأثیر تغییر مقدار پارامتر بر عملکرد مدل را تجزیه و تحلیل می‌کنیم.</a:t>
            </a: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پارامتر 𝜆𝑑𝑛_𝑑𝑢𝑎𝑙 برای آموزش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همانطور که در معادله نشان داده شده است. (5)</a:t>
            </a:r>
          </a:p>
          <a:p>
            <a:pPr marL="0" indent="0" algn="just" rtl="1">
              <a:buNone/>
            </a:pPr>
            <a:r>
              <a:rPr lang="fa-IR" sz="1800" dirty="0">
                <a:latin typeface="Calibri" panose="020F0502020204030204" pitchFamily="34" charset="0"/>
                <a:cs typeface="Calibri" panose="020F0502020204030204" pitchFamily="34" charset="0"/>
              </a:rPr>
              <a:t>𝜆𝑑𝑛_𝑑𝑢𝑎𝑙 ضریب وزنی دوگانه در عملیات کوانتیزاسیون معکوس است که می تواند نویز ساخت و ساز را فیلتر کند. بنابراین ارزش آن معمولا بزرگتر است. از طریق مشاهدات تجربی شکل 6(</a:t>
            </a:r>
            <a:r>
              <a:rPr lang="en-US" sz="1800" dirty="0">
                <a:latin typeface="Calibri" panose="020F0502020204030204" pitchFamily="34" charset="0"/>
                <a:cs typeface="Calibri" panose="020F0502020204030204" pitchFamily="34" charset="0"/>
              </a:rPr>
              <a:t>a)، </a:t>
            </a:r>
            <a:r>
              <a:rPr lang="fa-IR" sz="1800" dirty="0">
                <a:latin typeface="Calibri" panose="020F0502020204030204" pitchFamily="34" charset="0"/>
                <a:cs typeface="Calibri" panose="020F0502020204030204" pitchFamily="34" charset="0"/>
              </a:rPr>
              <a:t>دریافتیم که وقتی مقدار حدود 10 باشد، عملکرد بهترین است.</a:t>
            </a:r>
            <a:endParaRPr lang="en-US" sz="1800" dirty="0">
              <a:latin typeface="Calibri" panose="020F0502020204030204" pitchFamily="34" charset="0"/>
              <a:cs typeface="Calibri" panose="020F0502020204030204" pitchFamily="34" charset="0"/>
            </a:endParaRPr>
          </a:p>
          <a:p>
            <a:pPr marL="0" indent="0" algn="just" rtl="1">
              <a:buNone/>
            </a:pPr>
            <a:r>
              <a:rPr lang="fa-IR" sz="1800" dirty="0">
                <a:latin typeface="Calibri" panose="020F0502020204030204" pitchFamily="34" charset="0"/>
                <a:cs typeface="Calibri" panose="020F0502020204030204" pitchFamily="34" charset="0"/>
              </a:rPr>
              <a:t>پارامترهای 𝜆𝑑𝑛𝑚_𝑑𝑛 و 𝜆𝑑𝑛𝑚_𝑑𝑢𝑎𝑙 برای آموزش نقشه برداری غیر خطی دوگانه. همانطور که در معادله نشان داده شده است. (13)، 𝜆𝑑𝑛𝑚_𝑑𝑛 نشان دهنده درجه تاثیر از دست دادن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بر نقشه برداری غیرخطی دوگانه است. روی آموزش </a:t>
            </a:r>
            <a:r>
              <a:rPr lang="en-US" sz="1800" dirty="0">
                <a:latin typeface="Calibri" panose="020F0502020204030204" pitchFamily="34" charset="0"/>
                <a:cs typeface="Calibri" panose="020F0502020204030204" pitchFamily="34" charset="0"/>
              </a:rPr>
              <a:t>Dual Non-linear Mapping </a:t>
            </a:r>
            <a:r>
              <a:rPr lang="fa-IR" sz="1800" dirty="0">
                <a:latin typeface="Calibri" panose="020F0502020204030204" pitchFamily="34" charset="0"/>
                <a:cs typeface="Calibri" panose="020F0502020204030204" pitchFamily="34" charset="0"/>
              </a:rPr>
              <a:t>خیلی تاثیر نمی گذارد، بنابراین 𝜆𝑑𝑛𝑚_𝑛 روی مقدار کمتری تنظیم می شود. از شکل 6(</a:t>
            </a:r>
            <a:r>
              <a:rPr lang="en-US" sz="1800" dirty="0">
                <a:latin typeface="Calibri" panose="020F0502020204030204" pitchFamily="34" charset="0"/>
                <a:cs typeface="Calibri" panose="020F0502020204030204" pitchFamily="34" charset="0"/>
              </a:rPr>
              <a:t>c)، </a:t>
            </a:r>
            <a:r>
              <a:rPr lang="fa-IR" sz="1800" dirty="0">
                <a:latin typeface="Calibri" panose="020F0502020204030204" pitchFamily="34" charset="0"/>
                <a:cs typeface="Calibri" panose="020F0502020204030204" pitchFamily="34" charset="0"/>
              </a:rPr>
              <a:t>می توان نتیجه گرفت که وقتی مقدار 𝜆𝑑𝑛𝑚_𝑛 0.005 باشد، عملکرد بهترین است. لازم به ذکر است که از دست دادن بد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بر آموزش نقشه برداری غیر خطی دوگانه تأثیر می گذارد. وقتی 𝜆𝑑𝑛𝑚_𝑑𝑛 به صفر می رسد، عملکرد کاهش می یابد. 𝜆𝑑𝑛𝑚_𝑑𝑢𝑎𝑙 پارامتر تعادل بین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است. می توان مشاهده کرد که بهترین مقدار 0.01 در شکل 6 (</a:t>
            </a:r>
            <a:r>
              <a:rPr lang="en-US" sz="1800" dirty="0">
                <a:latin typeface="Calibri" panose="020F0502020204030204" pitchFamily="34" charset="0"/>
                <a:cs typeface="Calibri" panose="020F0502020204030204" pitchFamily="34" charset="0"/>
              </a:rPr>
              <a:t>b) </a:t>
            </a:r>
            <a:r>
              <a:rPr lang="fa-IR" sz="1800" dirty="0">
                <a:latin typeface="Calibri" panose="020F0502020204030204" pitchFamily="34" charset="0"/>
                <a:cs typeface="Calibri" panose="020F0502020204030204" pitchFamily="34" charset="0"/>
              </a:rPr>
              <a:t>است. پارامترهای 𝜆𝑖𝑡𝑛_𝑝𝑒𝑐 و 𝜆𝑖𝑡𝑛_𝑑𝑢𝑎𝑙 برای آموزش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همانطور که در معادله نشان داده شده است. (17)، 𝜆𝑖 از آنجایی که آموزش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عمدتاً از 𝑙𝑜𝑠𝑠𝑙𝑜𝑔 می آید و از دست دادن درک بصری نه تنها نویز را سرکوب می کند، بلکه بازیابی محدوده دینامیکی را نیز سرکوب می کند، بنابراین 𝜆𝑖𝑡𝑛_𝑝 باید کم باشد. همانطور که در شکل 6 (</a:t>
            </a:r>
            <a:r>
              <a:rPr lang="en-US" sz="1800" dirty="0">
                <a:latin typeface="Calibri" panose="020F0502020204030204" pitchFamily="34" charset="0"/>
                <a:cs typeface="Calibri" panose="020F0502020204030204" pitchFamily="34" charset="0"/>
              </a:rPr>
              <a:t>d) </a:t>
            </a:r>
            <a:r>
              <a:rPr lang="fa-IR" sz="1800" dirty="0">
                <a:latin typeface="Calibri" panose="020F0502020204030204" pitchFamily="34" charset="0"/>
                <a:cs typeface="Calibri" panose="020F0502020204030204" pitchFamily="34" charset="0"/>
              </a:rPr>
              <a:t>نشان داده شده است، بهترین مقدار 0.001 است. 𝜆𝑖𝑡𝑛_𝑑𝑢𝑎𝑙 مسئول کاهش وزن در ناحیه نرمال در آموزش آی تی نت است. از آنجایی که ناحیه نرمال عموماً نسبتاً بزرگ است که تأثیر زیادی در آموزش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دارد بنابراین 𝜆𝑖𝑡𝑛_𝑑𝑢𝑎𝑙 باید مقدار بیشتری تنظیم شود. در شکل 6(</a:t>
            </a:r>
            <a:r>
              <a:rPr lang="en-US" sz="1800" dirty="0">
                <a:latin typeface="Calibri" panose="020F0502020204030204" pitchFamily="34" charset="0"/>
                <a:cs typeface="Calibri" panose="020F0502020204030204" pitchFamily="34" charset="0"/>
              </a:rPr>
              <a:t>e) </a:t>
            </a:r>
            <a:r>
              <a:rPr lang="fa-IR" sz="1800" dirty="0">
                <a:latin typeface="Calibri" panose="020F0502020204030204" pitchFamily="34" charset="0"/>
                <a:cs typeface="Calibri" panose="020F0502020204030204" pitchFamily="34" charset="0"/>
              </a:rPr>
              <a:t>می توان دریافت که وقتی 𝜆𝑖𝑡𝑛_𝑑𝑢𝑎𝑙 روی 10 تنظیم شده باشد، عملکرد بهترین است.</a:t>
            </a:r>
            <a:endParaRPr lang="en-US" sz="1800" dirty="0">
              <a:latin typeface="Calibri" panose="020F0502020204030204" pitchFamily="34" charset="0"/>
              <a:cs typeface="Calibri" panose="020F0502020204030204" pitchFamily="34" charset="0"/>
            </a:endParaRPr>
          </a:p>
          <a:p>
            <a:pPr marL="0" indent="0" algn="just" rtl="1">
              <a:buNone/>
            </a:pP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3133A835-B56A-9DFF-20E7-918453B49368}"/>
              </a:ext>
            </a:extLst>
          </p:cNvPr>
          <p:cNvSpPr>
            <a:spLocks noGrp="1"/>
          </p:cNvSpPr>
          <p:nvPr>
            <p:ph type="sldNum" sz="quarter" idx="12"/>
          </p:nvPr>
        </p:nvSpPr>
        <p:spPr/>
        <p:txBody>
          <a:bodyPr/>
          <a:lstStyle/>
          <a:p>
            <a:fld id="{77D54566-1E71-4525-9093-F663F55F61F9}" type="slidenum">
              <a:rPr lang="en-US" smtClean="0"/>
              <a:t>48</a:t>
            </a:fld>
            <a:endParaRPr lang="en-US"/>
          </a:p>
        </p:txBody>
      </p:sp>
    </p:spTree>
    <p:extLst>
      <p:ext uri="{BB962C8B-B14F-4D97-AF65-F5344CB8AC3E}">
        <p14:creationId xmlns:p14="http://schemas.microsoft.com/office/powerpoint/2010/main" val="26343482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79A590-6F45-EE17-46C4-4D6587791C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5923" y="945000"/>
            <a:ext cx="9005778" cy="4968000"/>
          </a:xfrm>
          <a:prstGeom prst="rect">
            <a:avLst/>
          </a:prstGeom>
        </p:spPr>
      </p:pic>
      <p:sp>
        <p:nvSpPr>
          <p:cNvPr id="2" name="Slide Number Placeholder 1">
            <a:extLst>
              <a:ext uri="{FF2B5EF4-FFF2-40B4-BE49-F238E27FC236}">
                <a16:creationId xmlns:a16="http://schemas.microsoft.com/office/drawing/2014/main" id="{5AA44451-480F-863B-35F7-9599FD3635A7}"/>
              </a:ext>
            </a:extLst>
          </p:cNvPr>
          <p:cNvSpPr>
            <a:spLocks noGrp="1"/>
          </p:cNvSpPr>
          <p:nvPr>
            <p:ph type="sldNum" sz="quarter" idx="12"/>
          </p:nvPr>
        </p:nvSpPr>
        <p:spPr/>
        <p:txBody>
          <a:bodyPr/>
          <a:lstStyle/>
          <a:p>
            <a:fld id="{77D54566-1E71-4525-9093-F663F55F61F9}" type="slidenum">
              <a:rPr lang="en-US" smtClean="0"/>
              <a:t>49</a:t>
            </a:fld>
            <a:endParaRPr lang="en-US"/>
          </a:p>
        </p:txBody>
      </p:sp>
    </p:spTree>
    <p:extLst>
      <p:ext uri="{BB962C8B-B14F-4D97-AF65-F5344CB8AC3E}">
        <p14:creationId xmlns:p14="http://schemas.microsoft.com/office/powerpoint/2010/main" val="2355926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9A5F3-65F2-957E-3916-3768758CB540}"/>
              </a:ext>
            </a:extLst>
          </p:cNvPr>
          <p:cNvSpPr>
            <a:spLocks noGrp="1"/>
          </p:cNvSpPr>
          <p:nvPr>
            <p:ph type="title"/>
          </p:nvPr>
        </p:nvSpPr>
        <p:spPr/>
        <p:txBody>
          <a:bodyPr/>
          <a:lstStyle/>
          <a:p>
            <a:r>
              <a:rPr lang="en-US" dirty="0">
                <a:solidFill>
                  <a:srgbClr val="000000"/>
                </a:solidFill>
                <a:latin typeface="Times New Roman" panose="02020603050405020304" pitchFamily="18" charset="0"/>
                <a:cs typeface="Times New Roman" panose="02020603050405020304" pitchFamily="18" charset="0"/>
              </a:rPr>
              <a:t>D</a:t>
            </a:r>
            <a:r>
              <a:rPr lang="en-US" b="0" i="0" dirty="0">
                <a:solidFill>
                  <a:srgbClr val="000000"/>
                </a:solidFill>
                <a:effectLst/>
                <a:latin typeface="Times New Roman" panose="02020603050405020304" pitchFamily="18" charset="0"/>
                <a:cs typeface="Times New Roman" panose="02020603050405020304" pitchFamily="18" charset="0"/>
              </a:rPr>
              <a:t>ual learning</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77838B5D-BA8A-163D-929C-594B14A90C85}"/>
              </a:ext>
            </a:extLst>
          </p:cNvPr>
          <p:cNvSpPr>
            <a:spLocks noGrp="1"/>
          </p:cNvSpPr>
          <p:nvPr>
            <p:ph idx="1"/>
          </p:nvPr>
        </p:nvSpPr>
        <p:spPr/>
        <p:txBody>
          <a:bodyPr>
            <a:normAutofit/>
          </a:bodyPr>
          <a:lstStyle/>
          <a:p>
            <a:pPr algn="just" rtl="1"/>
            <a:r>
              <a:rPr lang="fa-IR" sz="1800" b="1" i="0" dirty="0">
                <a:solidFill>
                  <a:srgbClr val="202122"/>
                </a:solidFill>
                <a:effectLst/>
                <a:latin typeface="Calibri" panose="020F0502020204030204" pitchFamily="34" charset="0"/>
                <a:cs typeface="Calibri" panose="020F0502020204030204" pitchFamily="34" charset="0"/>
              </a:rPr>
              <a:t>یادگیری دو گانه </a:t>
            </a:r>
            <a:r>
              <a:rPr lang="fa-IR" sz="1800" b="0" i="0" dirty="0">
                <a:solidFill>
                  <a:srgbClr val="202122"/>
                </a:solidFill>
                <a:effectLst/>
                <a:latin typeface="Calibri" panose="020F0502020204030204" pitchFamily="34" charset="0"/>
                <a:cs typeface="Calibri" panose="020F0502020204030204" pitchFamily="34" charset="0"/>
              </a:rPr>
              <a:t>زیر مجموعه‌ای از </a:t>
            </a:r>
            <a:r>
              <a:rPr lang="fa-IR" sz="1800" b="0" i="0" strike="noStrike" dirty="0">
                <a:effectLst/>
                <a:latin typeface="Calibri" panose="020F0502020204030204" pitchFamily="34" charset="0"/>
                <a:cs typeface="Calibri" panose="020F0502020204030204" pitchFamily="34" charset="0"/>
                <a:hlinkClick r:id="rId2" tooltip="یادگیری ماشینی">
                  <a:extLst>
                    <a:ext uri="{A12FA001-AC4F-418D-AE19-62706E023703}">
                      <ahyp:hlinkClr xmlns:ahyp="http://schemas.microsoft.com/office/drawing/2018/hyperlinkcolor" val="tx"/>
                    </a:ext>
                  </a:extLst>
                </a:hlinkClick>
              </a:rPr>
              <a:t>یادگیری ماشین</a:t>
            </a:r>
            <a:r>
              <a:rPr lang="fa-IR" sz="1800" b="0" i="0" dirty="0">
                <a:effectLst/>
                <a:latin typeface="Calibri" panose="020F0502020204030204" pitchFamily="34" charset="0"/>
                <a:cs typeface="Calibri" panose="020F0502020204030204" pitchFamily="34" charset="0"/>
              </a:rPr>
              <a:t> </a:t>
            </a:r>
            <a:r>
              <a:rPr lang="fa-IR" sz="1800" b="0" i="0" dirty="0">
                <a:solidFill>
                  <a:srgbClr val="202122"/>
                </a:solidFill>
                <a:effectLst/>
                <a:latin typeface="Calibri" panose="020F0502020204030204" pitchFamily="34" charset="0"/>
                <a:cs typeface="Calibri" panose="020F0502020204030204" pitchFamily="34" charset="0"/>
              </a:rPr>
              <a:t>است که در آن چندین کار یادگیری همزمان حل می‌شود، در حالی که از نقاط اشتراک و تفاوت بین وظایف استفاده می‌شود. این می‌تواند باعث بهبود کارایی یادگیری و دقت پیش‌بینی برای مدل‌های خاص وظیفه در مقایسه با آموزش مدل‌ها به‌طور جداگانه شود</a:t>
            </a:r>
            <a:r>
              <a:rPr lang="fa-IR" sz="1800" b="0" i="0" dirty="0">
                <a:effectLst/>
                <a:latin typeface="Calibri" panose="020F0502020204030204" pitchFamily="34" charset="0"/>
                <a:cs typeface="Calibri" panose="020F0502020204030204" pitchFamily="34" charset="0"/>
              </a:rPr>
              <a:t>.</a:t>
            </a:r>
            <a:r>
              <a:rPr lang="fa-IR" sz="1800" b="0" i="0" dirty="0">
                <a:effectLst/>
                <a:latin typeface="system-ui"/>
              </a:rPr>
              <a:t> </a:t>
            </a:r>
            <a:r>
              <a:rPr lang="fa-IR" sz="1800" b="0" i="0" dirty="0">
                <a:effectLst/>
                <a:latin typeface="Calibri" panose="020F0502020204030204" pitchFamily="34" charset="0"/>
                <a:cs typeface="Calibri" panose="020F0502020204030204" pitchFamily="34" charset="0"/>
              </a:rPr>
              <a:t>یادگیری دوگانه رویکردی برای </a:t>
            </a:r>
            <a:r>
              <a:rPr lang="fa-IR" sz="1800" b="0" i="0" u="none" strike="noStrike" dirty="0">
                <a:effectLst/>
                <a:latin typeface="Calibri" panose="020F0502020204030204" pitchFamily="34" charset="0"/>
                <a:cs typeface="Calibri" panose="020F0502020204030204" pitchFamily="34" charset="0"/>
                <a:hlinkClick r:id="rId3" tooltip="یادگیری انتقالی">
                  <a:extLst>
                    <a:ext uri="{A12FA001-AC4F-418D-AE19-62706E023703}">
                      <ahyp:hlinkClr xmlns:ahyp="http://schemas.microsoft.com/office/drawing/2018/hyperlinkcolor" val="tx"/>
                    </a:ext>
                  </a:extLst>
                </a:hlinkClick>
              </a:rPr>
              <a:t>انتقال استقرایی</a:t>
            </a:r>
            <a:r>
              <a:rPr lang="fa-IR" sz="1800" b="0" i="0" dirty="0">
                <a:effectLst/>
                <a:latin typeface="Calibri" panose="020F0502020204030204" pitchFamily="34" charset="0"/>
                <a:cs typeface="Calibri" panose="020F0502020204030204" pitchFamily="34" charset="0"/>
              </a:rPr>
              <a:t> است که </a:t>
            </a:r>
            <a:r>
              <a:rPr lang="fa-IR" sz="1800" b="0" i="0" u="none" strike="noStrike" dirty="0">
                <a:effectLst/>
                <a:latin typeface="Calibri" panose="020F0502020204030204" pitchFamily="34" charset="0"/>
                <a:cs typeface="Calibri" panose="020F0502020204030204" pitchFamily="34" charset="0"/>
                <a:hlinkClick r:id="rId4" tooltip="خطای تعمیم">
                  <a:extLst>
                    <a:ext uri="{A12FA001-AC4F-418D-AE19-62706E023703}">
                      <ahyp:hlinkClr xmlns:ahyp="http://schemas.microsoft.com/office/drawing/2018/hyperlinkcolor" val="tx"/>
                    </a:ext>
                  </a:extLst>
                </a:hlinkClick>
              </a:rPr>
              <a:t>تعمیم</a:t>
            </a:r>
            <a:r>
              <a:rPr lang="fa-IR" sz="1800" b="0" i="0" dirty="0">
                <a:effectLst/>
                <a:latin typeface="Calibri" panose="020F0502020204030204" pitchFamily="34" charset="0"/>
                <a:cs typeface="Calibri" panose="020F0502020204030204" pitchFamily="34" charset="0"/>
              </a:rPr>
              <a:t> را با استفاده از اطلاعات دامنه موجود در سیگنال‌های آموزشی وظایف مرتبط به عنوان یک </a:t>
            </a:r>
            <a:r>
              <a:rPr lang="fa-IR" sz="1800" b="0" i="0" u="sng" dirty="0">
                <a:effectLst/>
                <a:latin typeface="Calibri" panose="020F0502020204030204" pitchFamily="34" charset="0"/>
                <a:cs typeface="Calibri" panose="020F0502020204030204" pitchFamily="34" charset="0"/>
                <a:hlinkClick r:id="rId5" tooltip="سوگیری استقرایی (صفحه وجود ندارد)">
                  <a:extLst>
                    <a:ext uri="{A12FA001-AC4F-418D-AE19-62706E023703}">
                      <ahyp:hlinkClr xmlns:ahyp="http://schemas.microsoft.com/office/drawing/2018/hyperlinkcolor" val="tx"/>
                    </a:ext>
                  </a:extLst>
                </a:hlinkClick>
              </a:rPr>
              <a:t>سوگیری استقرایی</a:t>
            </a:r>
            <a:r>
              <a:rPr lang="fa-IR" sz="1800" b="0" i="0" dirty="0">
                <a:effectLst/>
                <a:latin typeface="Calibri" panose="020F0502020204030204" pitchFamily="34" charset="0"/>
                <a:cs typeface="Calibri" panose="020F0502020204030204" pitchFamily="34" charset="0"/>
              </a:rPr>
              <a:t> بهبود می‌بخشد. این کار را با یادگیری کارها به صورت موازی در حین استفاده از یک نمایش مشترک انجام می‌دهد. آنچه برای هر کار آموزش داده می‌شود، می‌تواند به یادگیری بهتر وظایف دیگر کمک کند.</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E4AA8A8A-7A37-8D94-FAB7-C5F9E135AF8C}"/>
              </a:ext>
            </a:extLst>
          </p:cNvPr>
          <p:cNvSpPr>
            <a:spLocks noGrp="1"/>
          </p:cNvSpPr>
          <p:nvPr>
            <p:ph type="sldNum" sz="quarter" idx="12"/>
          </p:nvPr>
        </p:nvSpPr>
        <p:spPr/>
        <p:txBody>
          <a:bodyPr/>
          <a:lstStyle/>
          <a:p>
            <a:fld id="{77D54566-1E71-4525-9093-F663F55F61F9}" type="slidenum">
              <a:rPr lang="en-US" smtClean="0"/>
              <a:t>5</a:t>
            </a:fld>
            <a:endParaRPr lang="en-US"/>
          </a:p>
        </p:txBody>
      </p:sp>
    </p:spTree>
    <p:extLst>
      <p:ext uri="{BB962C8B-B14F-4D97-AF65-F5344CB8AC3E}">
        <p14:creationId xmlns:p14="http://schemas.microsoft.com/office/powerpoint/2010/main" val="40319775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6483C-7C04-6C3E-25E5-82EDAF94071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4.4. Ablation experiment</a:t>
            </a:r>
          </a:p>
        </p:txBody>
      </p:sp>
      <p:sp>
        <p:nvSpPr>
          <p:cNvPr id="3" name="Content Placeholder 2">
            <a:extLst>
              <a:ext uri="{FF2B5EF4-FFF2-40B4-BE49-F238E27FC236}">
                <a16:creationId xmlns:a16="http://schemas.microsoft.com/office/drawing/2014/main" id="{97E6C26B-A8B2-D6F5-837F-E1D7341A13BF}"/>
              </a:ext>
            </a:extLst>
          </p:cNvPr>
          <p:cNvSpPr>
            <a:spLocks noGrp="1"/>
          </p:cNvSpPr>
          <p:nvPr>
            <p:ph idx="1"/>
          </p:nvPr>
        </p:nvSpPr>
        <p:spPr>
          <a:xfrm>
            <a:off x="1484310" y="1022555"/>
            <a:ext cx="10018713" cy="4768645"/>
          </a:xfrm>
        </p:spPr>
        <p:txBody>
          <a:bodyPr/>
          <a:lstStyle/>
          <a:p>
            <a:pPr marL="0" indent="0" algn="just" rtl="1">
              <a:buNone/>
            </a:pPr>
            <a:r>
              <a:rPr lang="fa-IR" sz="1800" dirty="0">
                <a:latin typeface="Calibri" panose="020F0502020204030204" pitchFamily="34" charset="0"/>
                <a:cs typeface="Calibri" panose="020F0502020204030204" pitchFamily="34" charset="0"/>
              </a:rPr>
              <a:t>آزمایش‌های فرسایشی برای تأیید اثربخشی طراحی شبکه و استراتژی آموزشی ما انجام می‌شود. شبکه ما به چهار قسمت تقسیم شده است. از آنجایی که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نسبتا ساده هستند، تجزیه و تحلیل فرسایش را در دو شبکه انجام می دهیم: نقشه برداری غیر خطی دوگانه و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تمام آزمایشات فرسایش بر روی مجموعه داده های </a:t>
            </a:r>
            <a:r>
              <a:rPr lang="en-US" sz="1800" dirty="0">
                <a:latin typeface="Calibri" panose="020F0502020204030204" pitchFamily="34" charset="0"/>
                <a:cs typeface="Calibri" panose="020F0502020204030204" pitchFamily="34" charset="0"/>
              </a:rPr>
              <a:t>HDR-Eye </a:t>
            </a:r>
            <a:r>
              <a:rPr lang="fa-IR" sz="1800" dirty="0">
                <a:latin typeface="Calibri" panose="020F0502020204030204" pitchFamily="34" charset="0"/>
                <a:cs typeface="Calibri" panose="020F0502020204030204" pitchFamily="34" charset="0"/>
              </a:rPr>
              <a:t>انجام می شود.</a:t>
            </a:r>
            <a:endParaRPr lang="en-US" sz="1800" dirty="0">
              <a:latin typeface="Calibri" panose="020F0502020204030204" pitchFamily="34" charset="0"/>
              <a:cs typeface="Calibri" panose="020F0502020204030204" pitchFamily="34" charset="0"/>
            </a:endParaRPr>
          </a:p>
          <a:p>
            <a:pPr marL="0" indent="0" algn="r" rtl="1">
              <a:buNone/>
            </a:pPr>
            <a:endParaRPr lang="en-US" dirty="0"/>
          </a:p>
          <a:p>
            <a:pPr marL="0" indent="0" algn="r" rtl="1">
              <a:buNone/>
            </a:pPr>
            <a:endParaRPr lang="en-US" dirty="0"/>
          </a:p>
          <a:p>
            <a:pPr marL="0" indent="0" algn="r" rtl="1">
              <a:buNone/>
            </a:pPr>
            <a:endParaRPr lang="en-US" dirty="0"/>
          </a:p>
        </p:txBody>
      </p:sp>
      <p:pic>
        <p:nvPicPr>
          <p:cNvPr id="4" name="Picture 3">
            <a:extLst>
              <a:ext uri="{FF2B5EF4-FFF2-40B4-BE49-F238E27FC236}">
                <a16:creationId xmlns:a16="http://schemas.microsoft.com/office/drawing/2014/main" id="{A724B4CF-4CBB-73A7-2E0F-625E86E0A868}"/>
              </a:ext>
            </a:extLst>
          </p:cNvPr>
          <p:cNvPicPr>
            <a:picLocks noChangeAspect="1"/>
          </p:cNvPicPr>
          <p:nvPr/>
        </p:nvPicPr>
        <p:blipFill>
          <a:blip r:embed="rId2"/>
          <a:stretch>
            <a:fillRect/>
          </a:stretch>
        </p:blipFill>
        <p:spPr>
          <a:xfrm>
            <a:off x="3696427" y="3279057"/>
            <a:ext cx="4956462" cy="3391264"/>
          </a:xfrm>
          <a:prstGeom prst="rect">
            <a:avLst/>
          </a:prstGeom>
        </p:spPr>
      </p:pic>
      <p:sp>
        <p:nvSpPr>
          <p:cNvPr id="5" name="Slide Number Placeholder 4">
            <a:extLst>
              <a:ext uri="{FF2B5EF4-FFF2-40B4-BE49-F238E27FC236}">
                <a16:creationId xmlns:a16="http://schemas.microsoft.com/office/drawing/2014/main" id="{D3DAC1AB-690F-1A38-7FC4-E75DE66E9E44}"/>
              </a:ext>
            </a:extLst>
          </p:cNvPr>
          <p:cNvSpPr>
            <a:spLocks noGrp="1"/>
          </p:cNvSpPr>
          <p:nvPr>
            <p:ph type="sldNum" sz="quarter" idx="12"/>
          </p:nvPr>
        </p:nvSpPr>
        <p:spPr/>
        <p:txBody>
          <a:bodyPr/>
          <a:lstStyle/>
          <a:p>
            <a:fld id="{77D54566-1E71-4525-9093-F663F55F61F9}" type="slidenum">
              <a:rPr lang="en-US" smtClean="0"/>
              <a:t>50</a:t>
            </a:fld>
            <a:endParaRPr lang="en-US"/>
          </a:p>
        </p:txBody>
      </p:sp>
    </p:spTree>
    <p:extLst>
      <p:ext uri="{BB962C8B-B14F-4D97-AF65-F5344CB8AC3E}">
        <p14:creationId xmlns:p14="http://schemas.microsoft.com/office/powerpoint/2010/main" val="19036180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68854-665E-16C7-F74A-0941E9EB1E3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Dual Non-linear Mapping</a:t>
            </a:r>
          </a:p>
        </p:txBody>
      </p:sp>
      <p:sp>
        <p:nvSpPr>
          <p:cNvPr id="3" name="Content Placeholder 2">
            <a:extLst>
              <a:ext uri="{FF2B5EF4-FFF2-40B4-BE49-F238E27FC236}">
                <a16:creationId xmlns:a16="http://schemas.microsoft.com/office/drawing/2014/main" id="{9628B09A-AEB0-84B6-0C89-8E41FEBDFD12}"/>
              </a:ext>
            </a:extLst>
          </p:cNvPr>
          <p:cNvSpPr>
            <a:spLocks noGrp="1"/>
          </p:cNvSpPr>
          <p:nvPr>
            <p:ph idx="1"/>
          </p:nvPr>
        </p:nvSpPr>
        <p:spPr/>
        <p:txBody>
          <a:bodyPr/>
          <a:lstStyle/>
          <a:p>
            <a:pPr marL="0" indent="0" algn="r" rtl="1">
              <a:buNone/>
            </a:pPr>
            <a:r>
              <a:rPr lang="fa-IR" sz="1800" dirty="0">
                <a:latin typeface="Calibri" panose="020F0502020204030204" pitchFamily="34" charset="0"/>
                <a:cs typeface="Calibri" panose="020F0502020204030204" pitchFamily="34" charset="0"/>
              </a:rPr>
              <a:t>در اینجا ما عمدتاً استراتژی آموزشی را نشان می دهیم. ماژول های درگیر در آموزش نقشه برداری غیرخطی دوگانه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TP، </a:t>
            </a:r>
            <a:r>
              <a:rPr lang="en-US" sz="1800" dirty="0" err="1">
                <a:latin typeface="Calibri" panose="020F0502020204030204" pitchFamily="34" charset="0"/>
                <a:cs typeface="Calibri" panose="020F0502020204030204" pitchFamily="34" charset="0"/>
              </a:rPr>
              <a:t>INnet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Nnet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هستند. ما عملکرد را با افزودن این ماژول ها یک به یک از طریق روش متغیر کنترل تأیید می کنیم (</a:t>
            </a:r>
            <a:r>
              <a:rPr lang="en-US" sz="1800" dirty="0">
                <a:latin typeface="Calibri" panose="020F0502020204030204" pitchFamily="34" charset="0"/>
                <a:cs typeface="Calibri" panose="020F0502020204030204" pitchFamily="34" charset="0"/>
              </a:rPr>
              <a:t>Liu et al., 2020). </a:t>
            </a:r>
            <a:r>
              <a:rPr lang="fa-IR" sz="1800" dirty="0">
                <a:latin typeface="Calibri" panose="020F0502020204030204" pitchFamily="34" charset="0"/>
                <a:cs typeface="Calibri" panose="020F0502020204030204" pitchFamily="34" charset="0"/>
              </a:rPr>
              <a:t>نتایج تجربی در جدول 3 نشان داده شده است. از نتایج تجربی، با افزودن مداوم ماژول های مربوطه، همه ماژول ها می توانند عملکرد را بهبود بخشند.</a:t>
            </a:r>
            <a:endParaRPr lang="en-US" sz="1800" dirty="0">
              <a:latin typeface="Calibri" panose="020F0502020204030204" pitchFamily="34" charset="0"/>
              <a:cs typeface="Calibri" panose="020F0502020204030204" pitchFamily="34" charset="0"/>
            </a:endParaRPr>
          </a:p>
          <a:p>
            <a:pPr marL="0" indent="0" algn="r" rtl="1">
              <a:buNone/>
            </a:pPr>
            <a:endParaRPr lang="en-US" dirty="0"/>
          </a:p>
        </p:txBody>
      </p:sp>
      <p:sp>
        <p:nvSpPr>
          <p:cNvPr id="4" name="Slide Number Placeholder 3">
            <a:extLst>
              <a:ext uri="{FF2B5EF4-FFF2-40B4-BE49-F238E27FC236}">
                <a16:creationId xmlns:a16="http://schemas.microsoft.com/office/drawing/2014/main" id="{EAF98498-BE0A-2E93-5CDB-1F98132FC9D1}"/>
              </a:ext>
            </a:extLst>
          </p:cNvPr>
          <p:cNvSpPr>
            <a:spLocks noGrp="1"/>
          </p:cNvSpPr>
          <p:nvPr>
            <p:ph type="sldNum" sz="quarter" idx="12"/>
          </p:nvPr>
        </p:nvSpPr>
        <p:spPr/>
        <p:txBody>
          <a:bodyPr/>
          <a:lstStyle/>
          <a:p>
            <a:fld id="{77D54566-1E71-4525-9093-F663F55F61F9}" type="slidenum">
              <a:rPr lang="en-US" smtClean="0"/>
              <a:t>51</a:t>
            </a:fld>
            <a:endParaRPr lang="en-US"/>
          </a:p>
        </p:txBody>
      </p:sp>
    </p:spTree>
    <p:extLst>
      <p:ext uri="{BB962C8B-B14F-4D97-AF65-F5344CB8AC3E}">
        <p14:creationId xmlns:p14="http://schemas.microsoft.com/office/powerpoint/2010/main" val="20302112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5C430-4DCA-3724-4789-262A8087F404}"/>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OOnet</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B418DC5-A85A-B8EA-826B-87F913BC63B0}"/>
              </a:ext>
            </a:extLst>
          </p:cNvPr>
          <p:cNvSpPr>
            <a:spLocks noGrp="1"/>
          </p:cNvSpPr>
          <p:nvPr>
            <p:ph idx="1"/>
          </p:nvPr>
        </p:nvSpPr>
        <p:spPr/>
        <p:txBody>
          <a:bodyPr>
            <a:normAutofit/>
          </a:bodyPr>
          <a:lstStyle/>
          <a:p>
            <a:pPr marL="0" indent="0" algn="just" rtl="1">
              <a:buNone/>
            </a:pPr>
            <a:r>
              <a:rPr lang="fa-IR" sz="1800" dirty="0">
                <a:latin typeface="Calibri" panose="020F0502020204030204" pitchFamily="34" charset="0"/>
                <a:cs typeface="Calibri" panose="020F0502020204030204" pitchFamily="34" charset="0"/>
              </a:rPr>
              <a:t>شبکه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از سه زیرشبکه اصلی تشکیل شده است: </a:t>
            </a:r>
            <a:r>
              <a:rPr lang="en-US" sz="1800" dirty="0">
                <a:latin typeface="Calibri" panose="020F0502020204030204" pitchFamily="34" charset="0"/>
                <a:cs typeface="Calibri" panose="020F0502020204030204" pitchFamily="34" charset="0"/>
              </a:rPr>
              <a:t>U-Net، RFB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MS-SE. </a:t>
            </a:r>
            <a:r>
              <a:rPr lang="fa-IR" sz="1800" dirty="0">
                <a:latin typeface="Calibri" panose="020F0502020204030204" pitchFamily="34" charset="0"/>
                <a:cs typeface="Calibri" panose="020F0502020204030204" pitchFamily="34" charset="0"/>
              </a:rPr>
              <a:t>همانطور که نتایج تجربی در جدول 4 نشان داده شده است، دریافتیم که استفاده از </a:t>
            </a:r>
            <a:r>
              <a:rPr lang="en-US" sz="1800" dirty="0">
                <a:latin typeface="Calibri" panose="020F0502020204030204" pitchFamily="34" charset="0"/>
                <a:cs typeface="Calibri" panose="020F0502020204030204" pitchFamily="34" charset="0"/>
              </a:rPr>
              <a:t>U-Net </a:t>
            </a:r>
            <a:r>
              <a:rPr lang="fa-IR" sz="1800" dirty="0">
                <a:latin typeface="Calibri" panose="020F0502020204030204" pitchFamily="34" charset="0"/>
                <a:cs typeface="Calibri" panose="020F0502020204030204" pitchFamily="34" charset="0"/>
              </a:rPr>
              <a:t>برای تنظیم و بهینه سازی نمی تواند کیفیت تصویر را بهبود بخشد. پس از اینکه شبکه طراحی شده </a:t>
            </a:r>
            <a:r>
              <a:rPr lang="en-US" sz="1800" dirty="0">
                <a:latin typeface="Calibri" panose="020F0502020204030204" pitchFamily="34" charset="0"/>
                <a:cs typeface="Calibri" panose="020F0502020204030204" pitchFamily="34" charset="0"/>
              </a:rPr>
              <a:t>RFB </a:t>
            </a:r>
            <a:r>
              <a:rPr lang="fa-IR" sz="1800" dirty="0">
                <a:latin typeface="Calibri" panose="020F0502020204030204" pitchFamily="34" charset="0"/>
                <a:cs typeface="Calibri" panose="020F0502020204030204" pitchFamily="34" charset="0"/>
              </a:rPr>
              <a:t>و </a:t>
            </a:r>
            <a:r>
              <a:rPr lang="en-US" sz="1800" dirty="0">
                <a:latin typeface="Calibri" panose="020F0502020204030204" pitchFamily="34" charset="0"/>
                <a:cs typeface="Calibri" panose="020F0502020204030204" pitchFamily="34" charset="0"/>
              </a:rPr>
              <a:t>MS-SE </a:t>
            </a:r>
            <a:r>
              <a:rPr lang="fa-IR" sz="1800" dirty="0">
                <a:latin typeface="Calibri" panose="020F0502020204030204" pitchFamily="34" charset="0"/>
                <a:cs typeface="Calibri" panose="020F0502020204030204" pitchFamily="34" charset="0"/>
              </a:rPr>
              <a:t>را اضافه کردیم، بهبود یافته است. دلیل اصلی استفاده از </a:t>
            </a:r>
            <a:r>
              <a:rPr lang="en-US" sz="1800" dirty="0">
                <a:latin typeface="Calibri" panose="020F0502020204030204" pitchFamily="34" charset="0"/>
                <a:cs typeface="Calibri" panose="020F0502020204030204" pitchFamily="34" charset="0"/>
              </a:rPr>
              <a:t>U-Net </a:t>
            </a:r>
            <a:r>
              <a:rPr lang="fa-IR" sz="1800" dirty="0">
                <a:latin typeface="Calibri" panose="020F0502020204030204" pitchFamily="34" charset="0"/>
                <a:cs typeface="Calibri" panose="020F0502020204030204" pitchFamily="34" charset="0"/>
              </a:rPr>
              <a:t>این است که آموزش </a:t>
            </a:r>
            <a:r>
              <a:rPr lang="en-US" sz="1800" dirty="0" err="1">
                <a:latin typeface="Calibri" panose="020F0502020204030204" pitchFamily="34" charset="0"/>
                <a:cs typeface="Calibri" panose="020F0502020204030204" pitchFamily="34" charset="0"/>
              </a:rPr>
              <a:t>OOnet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نیاز به ترکیب </a:t>
            </a:r>
            <a:r>
              <a:rPr lang="en-US" sz="1800" dirty="0" err="1">
                <a:latin typeface="Calibri" panose="020F0502020204030204" pitchFamily="34" charset="0"/>
                <a:cs typeface="Calibri" panose="020F0502020204030204" pitchFamily="34" charset="0"/>
              </a:rPr>
              <a:t>Dnet</a:t>
            </a:r>
            <a:r>
              <a:rPr lang="en-US" sz="1800" dirty="0">
                <a:latin typeface="Calibri" panose="020F0502020204030204" pitchFamily="34" charset="0"/>
                <a:cs typeface="Calibri" panose="020F0502020204030204" pitchFamily="34" charset="0"/>
              </a:rPr>
              <a:t>، Dual Non-linear Mapping </a:t>
            </a:r>
            <a:r>
              <a:rPr lang="fa-IR" sz="1800" dirty="0">
                <a:latin typeface="Calibri" panose="020F0502020204030204" pitchFamily="34" charset="0"/>
                <a:cs typeface="Calibri" panose="020F0502020204030204" pitchFamily="34" charset="0"/>
              </a:rPr>
              <a:t>و </a:t>
            </a:r>
            <a:r>
              <a:rPr lang="en-US" sz="1800" dirty="0" err="1">
                <a:latin typeface="Calibri" panose="020F0502020204030204" pitchFamily="34" charset="0"/>
                <a:cs typeface="Calibri" panose="020F0502020204030204" pitchFamily="34" charset="0"/>
              </a:rPr>
              <a:t>ITnet</a:t>
            </a:r>
            <a:r>
              <a:rPr lang="en-US" sz="1800" dirty="0">
                <a:latin typeface="Calibri" panose="020F0502020204030204" pitchFamily="34" charset="0"/>
                <a:cs typeface="Calibri" panose="020F0502020204030204" pitchFamily="34" charset="0"/>
              </a:rPr>
              <a:t> </a:t>
            </a:r>
            <a:r>
              <a:rPr lang="fa-IR" sz="1800" dirty="0">
                <a:latin typeface="Calibri" panose="020F0502020204030204" pitchFamily="34" charset="0"/>
                <a:cs typeface="Calibri" panose="020F0502020204030204" pitchFamily="34" charset="0"/>
              </a:rPr>
              <a:t>دارد که منجر به حجم زیادی حافظه می شود. از طریق </a:t>
            </a:r>
            <a:r>
              <a:rPr lang="en-US" sz="1800" dirty="0">
                <a:latin typeface="Calibri" panose="020F0502020204030204" pitchFamily="34" charset="0"/>
                <a:cs typeface="Calibri" panose="020F0502020204030204" pitchFamily="34" charset="0"/>
              </a:rPr>
              <a:t>U-Net، </a:t>
            </a:r>
            <a:r>
              <a:rPr lang="fa-IR" sz="1800" dirty="0">
                <a:latin typeface="Calibri" panose="020F0502020204030204" pitchFamily="34" charset="0"/>
                <a:cs typeface="Calibri" panose="020F0502020204030204" pitchFamily="34" charset="0"/>
              </a:rPr>
              <a:t>ما می توانیم از حافظه کمتری برای تکمیل تنظیم کلی استفاده کنیم.</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EDAD3DDB-86FC-6F5D-FD44-D74160DE9B83}"/>
              </a:ext>
            </a:extLst>
          </p:cNvPr>
          <p:cNvSpPr>
            <a:spLocks noGrp="1"/>
          </p:cNvSpPr>
          <p:nvPr>
            <p:ph type="sldNum" sz="quarter" idx="12"/>
          </p:nvPr>
        </p:nvSpPr>
        <p:spPr/>
        <p:txBody>
          <a:bodyPr/>
          <a:lstStyle/>
          <a:p>
            <a:fld id="{77D54566-1E71-4525-9093-F663F55F61F9}" type="slidenum">
              <a:rPr lang="en-US" smtClean="0"/>
              <a:t>52</a:t>
            </a:fld>
            <a:endParaRPr lang="en-US"/>
          </a:p>
        </p:txBody>
      </p:sp>
    </p:spTree>
    <p:extLst>
      <p:ext uri="{BB962C8B-B14F-4D97-AF65-F5344CB8AC3E}">
        <p14:creationId xmlns:p14="http://schemas.microsoft.com/office/powerpoint/2010/main" val="27861664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8EC81-DD34-7FEB-9ABB-0B9C81BFC9CF}"/>
              </a:ext>
            </a:extLst>
          </p:cNvPr>
          <p:cNvSpPr>
            <a:spLocks noGrp="1"/>
          </p:cNvSpPr>
          <p:nvPr>
            <p:ph type="title"/>
          </p:nvPr>
        </p:nvSpPr>
        <p:spPr/>
        <p:txBody>
          <a:bodyPr/>
          <a:lstStyle/>
          <a:p>
            <a:r>
              <a:rPr lang="en-US" b="1" i="0" dirty="0">
                <a:solidFill>
                  <a:srgbClr val="000000"/>
                </a:solidFill>
                <a:effectLst/>
                <a:latin typeface="Times New Roman" panose="02020603050405020304" pitchFamily="18" charset="0"/>
                <a:cs typeface="Times New Roman" panose="02020603050405020304" pitchFamily="18" charset="0"/>
              </a:rPr>
              <a:t>5. Conclusion</a:t>
            </a:r>
            <a:r>
              <a:rPr lang="en-US" dirty="0">
                <a:latin typeface="Times New Roman" panose="02020603050405020304" pitchFamily="18" charset="0"/>
                <a:cs typeface="Times New Roman" panose="02020603050405020304" pitchFamily="18" charset="0"/>
              </a:rPr>
              <a:t> </a:t>
            </a:r>
            <a:br>
              <a:rPr lang="en-US" dirty="0"/>
            </a:br>
            <a:endParaRPr lang="en-US" dirty="0"/>
          </a:p>
        </p:txBody>
      </p:sp>
      <p:sp>
        <p:nvSpPr>
          <p:cNvPr id="3" name="Content Placeholder 2">
            <a:extLst>
              <a:ext uri="{FF2B5EF4-FFF2-40B4-BE49-F238E27FC236}">
                <a16:creationId xmlns:a16="http://schemas.microsoft.com/office/drawing/2014/main" id="{ACDB5CFD-A983-4696-E451-BD8F99B4391D}"/>
              </a:ext>
            </a:extLst>
          </p:cNvPr>
          <p:cNvSpPr>
            <a:spLocks noGrp="1"/>
          </p:cNvSpPr>
          <p:nvPr>
            <p:ph idx="1"/>
          </p:nvPr>
        </p:nvSpPr>
        <p:spPr>
          <a:xfrm>
            <a:off x="1484310" y="1540042"/>
            <a:ext cx="10018713" cy="5165557"/>
          </a:xfrm>
        </p:spPr>
        <p:txBody>
          <a:bodyPr>
            <a:noAutofit/>
          </a:bodyPr>
          <a:lstStyle/>
          <a:p>
            <a:pPr marL="0" indent="0" algn="just" rtl="1">
              <a:buNone/>
            </a:pPr>
            <a:r>
              <a:rPr lang="fa-IR" sz="1800" dirty="0">
                <a:latin typeface="Calibri" panose="020F0502020204030204" pitchFamily="34" charset="0"/>
                <a:cs typeface="Calibri" panose="020F0502020204030204" pitchFamily="34" charset="0"/>
              </a:rPr>
              <a:t>به منظور حل مشکلات گستره رنگ غیرطبیعی، مسئله فضای راه حل بزرگ توابع نقشه برداری احتمالی و مجموعه داده ناکافی در روش های بازسازی 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تک فریم موجود، این مقاله روش جدیدی را برای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تک تصویری با فرآیند تصویربرداری دوربین دوگانه پیشنهاد می کند. . روش یادگیری دوگانه برای بهینه سازی آموزش شبکه های بازسازی استفاده می شود. سپس مکانیسم توجه برای حل مشکل کیفیت ظاهر ناشی از تغییرات دینامیکی کنتراست و اشباع تصویر معرفی می شود. در نهایت، شبکه دوگانه با استفاده کامل از داده‌های جفت نشده آموزش داده می‌شود. در نتیجه، شبکه پیشنهادی قادر به حل مشکلات فوق مانند مسئله فضای راه حل بزرگ توابع نقشه برداری احتمالی، انحراف رنگی و مجموعه داده ناکافی است که در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معمولی ظاهر می شوند.</a:t>
            </a:r>
          </a:p>
          <a:p>
            <a:pPr marL="0" indent="0" algn="just" rtl="1">
              <a:buNone/>
            </a:pPr>
            <a:r>
              <a:rPr lang="fa-IR" sz="1800" dirty="0">
                <a:latin typeface="Calibri" panose="020F0502020204030204" pitchFamily="34" charset="0"/>
                <a:cs typeface="Calibri" panose="020F0502020204030204" pitchFamily="34" charset="0"/>
              </a:rPr>
              <a:t>مهمتر از همه، روش پیشنهادی ما نه تنها یک روش یادگیری خلاقانه نیمه نظارتی در کار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است، که در آن وظیفه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می‌تواند از مجموعه داده‌های جفت نشده استفاده کامل کند، بلکه دارای مقادیر کاربردی عملی زیر است. ابتدا، با استفاده از روش ما، تبدیل متقابل بین تصویر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و تصویر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را می توان تکمیل کرد، که نه تنها می تواند کیفیت تصویر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را بهبود بخشد، بلکه سازگاری مانیتور را نیز بهبود می بخشد. دوم، ما می‌توانیم ویدیوی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را از طریق روش رمزگذاری، رمزگشایی و انتقال به ویدیوی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تبدیل کنیم و در نهایت ویدیوی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را با شبکه خود بازیابی کنیم تا بتوانیم رمزگذاری و رمزگشایی ویدیوی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را محقق کنیم. بنابراین، روش پیشنهادی ما نه تنها مشکلات موجود در روش‌های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سنتی را حل می‌کند و خروجی با کیفیت بالاتری به دست می‌آورد، بلکه سناریوی کاربردی کار بازسازی </a:t>
            </a:r>
            <a:r>
              <a:rPr lang="en-US" sz="1800" dirty="0">
                <a:latin typeface="Calibri" panose="020F0502020204030204" pitchFamily="34" charset="0"/>
                <a:cs typeface="Calibri" panose="020F0502020204030204" pitchFamily="34" charset="0"/>
              </a:rPr>
              <a:t>HDR </a:t>
            </a:r>
            <a:r>
              <a:rPr lang="fa-IR" sz="1800" dirty="0">
                <a:latin typeface="Calibri" panose="020F0502020204030204" pitchFamily="34" charset="0"/>
                <a:cs typeface="Calibri" panose="020F0502020204030204" pitchFamily="34" charset="0"/>
              </a:rPr>
              <a:t>را نیز گسترش می‌دهد تا دیگر به سناریوی کاربردی بهبود کیفیت </a:t>
            </a:r>
            <a:r>
              <a:rPr lang="en-US" sz="1800" dirty="0">
                <a:latin typeface="Calibri" panose="020F0502020204030204" pitchFamily="34" charset="0"/>
                <a:cs typeface="Calibri" panose="020F0502020204030204" pitchFamily="34" charset="0"/>
              </a:rPr>
              <a:t>LDR </a:t>
            </a:r>
            <a:r>
              <a:rPr lang="fa-IR" sz="1800" dirty="0">
                <a:latin typeface="Calibri" panose="020F0502020204030204" pitchFamily="34" charset="0"/>
                <a:cs typeface="Calibri" panose="020F0502020204030204" pitchFamily="34" charset="0"/>
              </a:rPr>
              <a:t>محدود نشود. تصویرسازی.</a:t>
            </a:r>
          </a:p>
          <a:p>
            <a:pPr marL="0" indent="0" algn="just" rtl="1">
              <a:buNone/>
            </a:pPr>
            <a:r>
              <a:rPr lang="fa-IR" sz="1800" dirty="0">
                <a:latin typeface="Calibri" panose="020F0502020204030204" pitchFamily="34" charset="0"/>
                <a:cs typeface="Calibri" panose="020F0502020204030204" pitchFamily="34" charset="0"/>
              </a:rPr>
              <a:t>اگرچه روش ما به عملکرد خوبی دست یافته است، روش ما را نمی توان برای صحنه هایی با الزامات دقیق زمان واقعی اعمال کرد. از طریق تجزیه و تحلیل پیچیدگی در بخش آزمایش، بخش زمان‌بر اصلی بازیابی ناحیه بیش از حد در معرض دید است. یک روش استخراج ویژگی بهتر می تواند تقاضای نقشه های ویژگی را کاهش دهد، به طوری که پارامترهای شبکه و محاسبات را کاهش دهد و پیچیدگی زمانی را کاهش دهد. این موضوع در آینده مورد مطالعه قرار خواهد گرفت.</a:t>
            </a:r>
            <a:endParaRPr lang="en-US" sz="1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1ED9698-A912-C3BB-7990-5E85507B6484}"/>
              </a:ext>
            </a:extLst>
          </p:cNvPr>
          <p:cNvSpPr>
            <a:spLocks noGrp="1"/>
          </p:cNvSpPr>
          <p:nvPr>
            <p:ph type="sldNum" sz="quarter" idx="12"/>
          </p:nvPr>
        </p:nvSpPr>
        <p:spPr/>
        <p:txBody>
          <a:bodyPr/>
          <a:lstStyle/>
          <a:p>
            <a:fld id="{77D54566-1E71-4525-9093-F663F55F61F9}" type="slidenum">
              <a:rPr lang="en-US" smtClean="0"/>
              <a:t>53</a:t>
            </a:fld>
            <a:endParaRPr lang="en-US"/>
          </a:p>
        </p:txBody>
      </p:sp>
    </p:spTree>
    <p:extLst>
      <p:ext uri="{BB962C8B-B14F-4D97-AF65-F5344CB8AC3E}">
        <p14:creationId xmlns:p14="http://schemas.microsoft.com/office/powerpoint/2010/main" val="27453173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320C-BCC3-F7ED-52A4-FB8F1CC5BC27}"/>
              </a:ext>
            </a:extLst>
          </p:cNvPr>
          <p:cNvSpPr>
            <a:spLocks noGrp="1"/>
          </p:cNvSpPr>
          <p:nvPr>
            <p:ph type="title"/>
          </p:nvPr>
        </p:nvSpPr>
        <p:spPr>
          <a:xfrm>
            <a:off x="1484311" y="685800"/>
            <a:ext cx="10018713" cy="5272548"/>
          </a:xfrm>
        </p:spPr>
        <p:txBody>
          <a:bodyPr>
            <a:normAutofit/>
          </a:bodyPr>
          <a:lstStyle/>
          <a:p>
            <a:r>
              <a:rPr lang="fa-IR" sz="8000" dirty="0"/>
              <a:t>پایان</a:t>
            </a:r>
            <a:endParaRPr lang="en-US" sz="8000" dirty="0"/>
          </a:p>
        </p:txBody>
      </p:sp>
      <p:sp>
        <p:nvSpPr>
          <p:cNvPr id="2" name="Slide Number Placeholder 1">
            <a:extLst>
              <a:ext uri="{FF2B5EF4-FFF2-40B4-BE49-F238E27FC236}">
                <a16:creationId xmlns:a16="http://schemas.microsoft.com/office/drawing/2014/main" id="{AFF17670-4177-DA9E-DFCC-CF32296BF91B}"/>
              </a:ext>
            </a:extLst>
          </p:cNvPr>
          <p:cNvSpPr>
            <a:spLocks noGrp="1"/>
          </p:cNvSpPr>
          <p:nvPr>
            <p:ph type="sldNum" sz="quarter" idx="12"/>
          </p:nvPr>
        </p:nvSpPr>
        <p:spPr/>
        <p:txBody>
          <a:bodyPr/>
          <a:lstStyle/>
          <a:p>
            <a:fld id="{77D54566-1E71-4525-9093-F663F55F61F9}" type="slidenum">
              <a:rPr lang="en-US" smtClean="0"/>
              <a:t>54</a:t>
            </a:fld>
            <a:endParaRPr lang="en-US"/>
          </a:p>
        </p:txBody>
      </p:sp>
    </p:spTree>
    <p:extLst>
      <p:ext uri="{BB962C8B-B14F-4D97-AF65-F5344CB8AC3E}">
        <p14:creationId xmlns:p14="http://schemas.microsoft.com/office/powerpoint/2010/main" val="688172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74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1E61F-F78B-8C0F-FAD8-F56ADA927BAA}"/>
              </a:ext>
            </a:extLst>
          </p:cNvPr>
          <p:cNvSpPr>
            <a:spLocks noGrp="1"/>
          </p:cNvSpPr>
          <p:nvPr>
            <p:ph type="title"/>
          </p:nvPr>
        </p:nvSpPr>
        <p:spPr>
          <a:xfrm>
            <a:off x="1484311" y="685800"/>
            <a:ext cx="10018713" cy="656617"/>
          </a:xfrm>
        </p:spPr>
        <p:txBody>
          <a:bodyPr>
            <a:noAutofit/>
          </a:bodyPr>
          <a:lstStyle/>
          <a:p>
            <a:r>
              <a:rPr lang="fa-IR" dirty="0">
                <a:latin typeface="Times New Roman" panose="02020603050405020304" pitchFamily="18" charset="0"/>
                <a:cs typeface="Times New Roman" panose="02020603050405020304" pitchFamily="18" charset="0"/>
              </a:rPr>
              <a:t>چکيده</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8E4C4D4-4DA6-5E5E-2049-B67A7DAFB3AB}"/>
              </a:ext>
            </a:extLst>
          </p:cNvPr>
          <p:cNvSpPr>
            <a:spLocks noGrp="1"/>
          </p:cNvSpPr>
          <p:nvPr>
            <p:ph idx="1"/>
          </p:nvPr>
        </p:nvSpPr>
        <p:spPr>
          <a:xfrm>
            <a:off x="1484310" y="1439695"/>
            <a:ext cx="10018713" cy="4351506"/>
          </a:xfrm>
        </p:spPr>
        <p:txBody>
          <a:bodyPr/>
          <a:lstStyle/>
          <a:p>
            <a:pPr marL="0" indent="0" algn="r" rtl="1">
              <a:buNone/>
            </a:pPr>
            <a:r>
              <a:rPr lang="ar-SA" sz="1800" dirty="0">
                <a:effectLst/>
                <a:latin typeface="Calibri" panose="020F0502020204030204" pitchFamily="34" charset="0"/>
                <a:ea typeface="Calibri" panose="020F0502020204030204" pitchFamily="34" charset="0"/>
                <a:cs typeface="Calibri" panose="020F0502020204030204" pitchFamily="34" charset="0"/>
              </a:rPr>
              <a:t>بازسازی</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ar-SA" sz="1800" dirty="0">
                <a:effectLst/>
                <a:latin typeface="Calibri" panose="020F0502020204030204" pitchFamily="34" charset="0"/>
                <a:ea typeface="Calibri" panose="020F0502020204030204" pitchFamily="34" charset="0"/>
                <a:cs typeface="Calibri" panose="020F0502020204030204" pitchFamily="34" charset="0"/>
              </a:rPr>
              <a:t> یک تصویر با محدوده دینامیکی گسترده(</a:t>
            </a:r>
            <a:r>
              <a:rPr lang="en-US" sz="1800" dirty="0">
                <a:effectLst/>
                <a:latin typeface="Calibri" panose="020F0502020204030204" pitchFamily="34" charset="0"/>
                <a:ea typeface="Calibri" panose="020F0502020204030204" pitchFamily="34" charset="0"/>
                <a:cs typeface="Calibri" panose="020F0502020204030204" pitchFamily="34" charset="0"/>
              </a:rPr>
              <a:t>HDR-HIGH DYNAMIC RANGE</a:t>
            </a:r>
            <a:r>
              <a:rPr lang="ar-SA" sz="1800" dirty="0">
                <a:effectLst/>
                <a:latin typeface="Calibri" panose="020F0502020204030204" pitchFamily="34" charset="0"/>
                <a:ea typeface="Calibri" panose="020F0502020204030204" pitchFamily="34" charset="0"/>
                <a:cs typeface="Calibri" panose="020F0502020204030204" pitchFamily="34" charset="0"/>
              </a:rPr>
              <a:t>) از یک تصویر با نوردهی واحد، یک مشکل بسیار چالش برانگیز است</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fa-IR" sz="1800" dirty="0">
                <a:effectLst/>
                <a:latin typeface="Calibri" panose="020F0502020204030204" pitchFamily="34" charset="0"/>
                <a:ea typeface="Calibri" panose="020F0502020204030204" pitchFamily="34" charset="0"/>
                <a:cs typeface="Calibri" panose="020F0502020204030204" pitchFamily="34" charset="0"/>
              </a:rPr>
              <a:t>سه مشکل وجود دارد :</a:t>
            </a:r>
          </a:p>
          <a:p>
            <a:pPr marL="457200" indent="-457200" algn="r" rtl="1">
              <a:buFont typeface="+mj-lt"/>
              <a:buAutoNum type="arabicPeriod"/>
            </a:pPr>
            <a:r>
              <a:rPr lang="ar-SA" sz="1800" dirty="0">
                <a:effectLst/>
                <a:latin typeface="Calibri" panose="020F0502020204030204" pitchFamily="34" charset="0"/>
                <a:ea typeface="Calibri" panose="020F0502020204030204" pitchFamily="34" charset="0"/>
                <a:cs typeface="Calibri" panose="020F0502020204030204" pitchFamily="34" charset="0"/>
              </a:rPr>
              <a:t>مشکل نگاشت چند به چند بین تصاویر با محدوده دینامیکی پایین و تصاویر با محدوده دینامیکی بالا</a:t>
            </a:r>
            <a:endParaRPr lang="fa-IR" sz="1800" dirty="0">
              <a:latin typeface="Calibri" panose="020F0502020204030204" pitchFamily="34" charset="0"/>
              <a:ea typeface="Calibri" panose="020F0502020204030204" pitchFamily="34" charset="0"/>
              <a:cs typeface="Calibri" panose="020F0502020204030204" pitchFamily="34" charset="0"/>
            </a:endParaRPr>
          </a:p>
          <a:p>
            <a:pPr marL="457200" indent="-457200" algn="r" rtl="1">
              <a:buFont typeface="+mj-lt"/>
              <a:buAutoNum type="arabicPeriod"/>
            </a:pPr>
            <a:r>
              <a:rPr lang="ar-SA" sz="1800" dirty="0">
                <a:effectLst/>
                <a:latin typeface="Calibri" panose="020F0502020204030204" pitchFamily="34" charset="0"/>
                <a:ea typeface="Calibri" panose="020F0502020204030204" pitchFamily="34" charset="0"/>
                <a:cs typeface="Calibri" panose="020F0502020204030204" pitchFamily="34" charset="0"/>
              </a:rPr>
              <a:t>مشکل کیفیت تصویر ناشی از تغییر محدوده دینامیکی</a:t>
            </a:r>
            <a:endParaRPr lang="fa-IR" sz="1800" dirty="0">
              <a:effectLst/>
              <a:latin typeface="Calibri" panose="020F0502020204030204" pitchFamily="34" charset="0"/>
              <a:ea typeface="Calibri" panose="020F0502020204030204" pitchFamily="34" charset="0"/>
              <a:cs typeface="Calibri" panose="020F0502020204030204" pitchFamily="34" charset="0"/>
            </a:endParaRPr>
          </a:p>
          <a:p>
            <a:pPr marL="457200" indent="-457200" algn="r" rtl="1">
              <a:buFont typeface="+mj-lt"/>
              <a:buAutoNum type="arabicPeriod"/>
            </a:pPr>
            <a:r>
              <a:rPr lang="ar-SA" sz="1800" dirty="0">
                <a:effectLst/>
                <a:latin typeface="Calibri" panose="020F0502020204030204" pitchFamily="34" charset="0"/>
                <a:ea typeface="Calibri" panose="020F0502020204030204" pitchFamily="34" charset="0"/>
                <a:cs typeface="Calibri" panose="020F0502020204030204" pitchFamily="34" charset="0"/>
              </a:rPr>
              <a:t>مشکل تصاویر آموزشی </a:t>
            </a:r>
            <a:r>
              <a:rPr lang="en-US" sz="1800" dirty="0">
                <a:effectLst/>
                <a:latin typeface="Calibri" panose="020F0502020204030204" pitchFamily="34" charset="0"/>
                <a:ea typeface="Calibri" panose="020F0502020204030204" pitchFamily="34" charset="0"/>
                <a:cs typeface="Calibri" panose="020F0502020204030204" pitchFamily="34" charset="0"/>
              </a:rPr>
              <a:t>LDR-HDR</a:t>
            </a:r>
            <a:r>
              <a:rPr lang="ar-SA" sz="1800" dirty="0">
                <a:effectLst/>
                <a:latin typeface="Calibri" panose="020F0502020204030204" pitchFamily="34" charset="0"/>
                <a:ea typeface="Calibri" panose="020F0502020204030204" pitchFamily="34" charset="0"/>
                <a:cs typeface="Calibri" panose="020F0502020204030204" pitchFamily="34" charset="0"/>
              </a:rPr>
              <a:t> جفت نشده</a:t>
            </a:r>
            <a:endParaRPr lang="fa-IR"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135ACC34-FC79-F177-2BBC-0F44E64B5BCE}"/>
              </a:ext>
            </a:extLst>
          </p:cNvPr>
          <p:cNvSpPr>
            <a:spLocks noGrp="1"/>
          </p:cNvSpPr>
          <p:nvPr>
            <p:ph type="sldNum" sz="quarter" idx="12"/>
          </p:nvPr>
        </p:nvSpPr>
        <p:spPr/>
        <p:txBody>
          <a:bodyPr/>
          <a:lstStyle/>
          <a:p>
            <a:fld id="{77D54566-1E71-4525-9093-F663F55F61F9}" type="slidenum">
              <a:rPr lang="en-US" smtClean="0"/>
              <a:t>6</a:t>
            </a:fld>
            <a:endParaRPr lang="en-US"/>
          </a:p>
        </p:txBody>
      </p:sp>
    </p:spTree>
    <p:extLst>
      <p:ext uri="{BB962C8B-B14F-4D97-AF65-F5344CB8AC3E}">
        <p14:creationId xmlns:p14="http://schemas.microsoft.com/office/powerpoint/2010/main" val="105518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74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1E61F-F78B-8C0F-FAD8-F56ADA927BAA}"/>
              </a:ext>
            </a:extLst>
          </p:cNvPr>
          <p:cNvSpPr>
            <a:spLocks noGrp="1"/>
          </p:cNvSpPr>
          <p:nvPr>
            <p:ph type="title"/>
          </p:nvPr>
        </p:nvSpPr>
        <p:spPr>
          <a:xfrm>
            <a:off x="1484311" y="685800"/>
            <a:ext cx="10018713" cy="656617"/>
          </a:xfrm>
        </p:spPr>
        <p:txBody>
          <a:bodyPr>
            <a:noAutofit/>
          </a:bodyPr>
          <a:lstStyle/>
          <a:p>
            <a:r>
              <a:rPr lang="fa-IR" dirty="0">
                <a:latin typeface="Times New Roman" panose="02020603050405020304" pitchFamily="18" charset="0"/>
                <a:cs typeface="Times New Roman" panose="02020603050405020304" pitchFamily="18" charset="0"/>
              </a:rPr>
              <a:t>چکيده</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8E4C4D4-4DA6-5E5E-2049-B67A7DAFB3AB}"/>
              </a:ext>
            </a:extLst>
          </p:cNvPr>
          <p:cNvSpPr>
            <a:spLocks noGrp="1"/>
          </p:cNvSpPr>
          <p:nvPr>
            <p:ph idx="1"/>
          </p:nvPr>
        </p:nvSpPr>
        <p:spPr>
          <a:xfrm>
            <a:off x="1484310" y="1439695"/>
            <a:ext cx="10018713" cy="4351506"/>
          </a:xfrm>
        </p:spPr>
        <p:txBody>
          <a:bodyPr/>
          <a:lstStyle/>
          <a:p>
            <a:pPr marL="0" indent="0" algn="r" rtl="1">
              <a:buNone/>
            </a:pPr>
            <a:r>
              <a:rPr lang="ar-SA" sz="1800" kern="100" dirty="0">
                <a:effectLst/>
                <a:latin typeface="Calibri" panose="020F0502020204030204" pitchFamily="34" charset="0"/>
                <a:ea typeface="Calibri" panose="020F0502020204030204" pitchFamily="34" charset="0"/>
                <a:cs typeface="Calibri" panose="020F0502020204030204" pitchFamily="34" charset="0"/>
              </a:rPr>
              <a:t>این مشکلات را می توان تا حدودی از طریق یک چارچوب یادگیری دوگانه به طور همزمان برای یادگیری رو به جلو و معکوس فرآیندهای تصویربرداری دوربین حل کرد. این روش به یک ماژول اصلی برای بازسازی </a:t>
            </a:r>
            <a:r>
              <a:rPr lang="en-US" sz="1800" kern="100" dirty="0">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effectLst/>
                <a:latin typeface="Calibri" panose="020F0502020204030204" pitchFamily="34" charset="0"/>
                <a:ea typeface="Calibri" panose="020F0502020204030204" pitchFamily="34" charset="0"/>
                <a:cs typeface="Calibri" panose="020F0502020204030204" pitchFamily="34" charset="0"/>
              </a:rPr>
              <a:t> از </a:t>
            </a:r>
            <a:r>
              <a:rPr lang="en-US" sz="1800" kern="100" dirty="0">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effectLst/>
                <a:latin typeface="Calibri" panose="020F0502020204030204" pitchFamily="34" charset="0"/>
                <a:ea typeface="Calibri" panose="020F0502020204030204" pitchFamily="34" charset="0"/>
                <a:cs typeface="Calibri" panose="020F0502020204030204" pitchFamily="34" charset="0"/>
              </a:rPr>
              <a:t> و یک ماژول ثانویه برای نقشه برداری معکوس </a:t>
            </a:r>
            <a:r>
              <a:rPr lang="en-US" sz="1800" kern="100" dirty="0">
                <a:effectLst/>
                <a:latin typeface="Calibri" panose="020F0502020204030204" pitchFamily="34" charset="0"/>
                <a:ea typeface="Calibri" panose="020F0502020204030204" pitchFamily="34" charset="0"/>
                <a:cs typeface="Calibri" panose="020F0502020204030204" pitchFamily="34" charset="0"/>
              </a:rPr>
              <a:t>HDR</a:t>
            </a:r>
            <a:r>
              <a:rPr lang="ar-SA" sz="1800" kern="100" dirty="0">
                <a:effectLst/>
                <a:latin typeface="Calibri" panose="020F0502020204030204" pitchFamily="34" charset="0"/>
                <a:ea typeface="Calibri" panose="020F0502020204030204" pitchFamily="34" charset="0"/>
                <a:cs typeface="Calibri" panose="020F0502020204030204" pitchFamily="34" charset="0"/>
              </a:rPr>
              <a:t> به </a:t>
            </a:r>
            <a:r>
              <a:rPr lang="en-US" sz="1800" kern="100" dirty="0">
                <a:effectLst/>
                <a:latin typeface="Calibri" panose="020F0502020204030204" pitchFamily="34" charset="0"/>
                <a:ea typeface="Calibri" panose="020F0502020204030204" pitchFamily="34" charset="0"/>
                <a:cs typeface="Calibri" panose="020F0502020204030204" pitchFamily="34" charset="0"/>
              </a:rPr>
              <a:t>LDR</a:t>
            </a:r>
            <a:r>
              <a:rPr lang="ar-SA" sz="1800" kern="100" dirty="0">
                <a:effectLst/>
                <a:latin typeface="Calibri" panose="020F0502020204030204" pitchFamily="34" charset="0"/>
                <a:ea typeface="Calibri" panose="020F0502020204030204" pitchFamily="34" charset="0"/>
                <a:cs typeface="Calibri" panose="020F0502020204030204" pitchFamily="34" charset="0"/>
              </a:rPr>
              <a:t> تقسیم بندی می شود.ماژول ثانویه یادگیری ماژول اولیه را با محدود کردن خروجی ماژول اصلی هدایت می کند. پس از آن، مکانیسم توجه برای حل مشکل ادراک غیر طبیعی ناشی از تغییر دامنه دینامیکی استفاده می شود. در پایان، با مزیت چارچوب یادگیری دوگانه ما داده های جفت نشده بیشتر</a:t>
            </a:r>
            <a:r>
              <a:rPr lang="fa-IR" sz="1800" kern="100" dirty="0">
                <a:effectLst/>
                <a:latin typeface="Calibri" panose="020F0502020204030204" pitchFamily="34" charset="0"/>
                <a:ea typeface="Calibri" panose="020F0502020204030204" pitchFamily="34" charset="0"/>
                <a:cs typeface="Calibri" panose="020F0502020204030204" pitchFamily="34" charset="0"/>
              </a:rPr>
              <a:t>ی را</a:t>
            </a:r>
            <a:r>
              <a:rPr lang="ar-SA" sz="1800" kern="100" dirty="0">
                <a:effectLst/>
                <a:latin typeface="Calibri" panose="020F0502020204030204" pitchFamily="34" charset="0"/>
                <a:ea typeface="Calibri" panose="020F0502020204030204" pitchFamily="34" charset="0"/>
                <a:cs typeface="Calibri" panose="020F0502020204030204" pitchFamily="34" charset="0"/>
              </a:rPr>
              <a:t> برای آموزش مدل </a:t>
            </a:r>
            <a:r>
              <a:rPr lang="fa-IR" sz="1800" kern="100" dirty="0">
                <a:effectLst/>
                <a:latin typeface="Calibri" panose="020F0502020204030204" pitchFamily="34" charset="0"/>
                <a:ea typeface="Calibri" panose="020F0502020204030204" pitchFamily="34" charset="0"/>
                <a:cs typeface="Calibri" panose="020F0502020204030204" pitchFamily="34" charset="0"/>
              </a:rPr>
              <a:t>ه</a:t>
            </a:r>
            <a:r>
              <a:rPr lang="ar-SA" sz="1800" kern="100" dirty="0">
                <a:effectLst/>
                <a:latin typeface="Calibri" panose="020F0502020204030204" pitchFamily="34" charset="0"/>
                <a:ea typeface="Calibri" panose="020F0502020204030204" pitchFamily="34" charset="0"/>
                <a:cs typeface="Calibri" panose="020F0502020204030204" pitchFamily="34" charset="0"/>
              </a:rPr>
              <a:t>ا مورد بررسی قرار می </a:t>
            </a:r>
            <a:r>
              <a:rPr lang="fa-IR" sz="1800" kern="100" dirty="0">
                <a:effectLst/>
                <a:latin typeface="Calibri" panose="020F0502020204030204" pitchFamily="34" charset="0"/>
                <a:ea typeface="Calibri" panose="020F0502020204030204" pitchFamily="34" charset="0"/>
                <a:cs typeface="Calibri" panose="020F0502020204030204" pitchFamily="34" charset="0"/>
              </a:rPr>
              <a:t>دهیم</a:t>
            </a:r>
            <a:r>
              <a:rPr lang="ar-SA" sz="1800" kern="100" dirty="0">
                <a:effectLst/>
                <a:latin typeface="Calibri" panose="020F0502020204030204" pitchFamily="34" charset="0"/>
                <a:ea typeface="Calibri" panose="020F0502020204030204" pitchFamily="34" charset="0"/>
                <a:cs typeface="Calibri" panose="020F0502020204030204" pitchFamily="34" charset="0"/>
              </a:rPr>
              <a:t>، که نمونه های آموزشی را غنی </a:t>
            </a:r>
            <a:r>
              <a:rPr lang="fa-IR" sz="1800" kern="100" dirty="0">
                <a:effectLst/>
                <a:latin typeface="Calibri" panose="020F0502020204030204" pitchFamily="34" charset="0"/>
                <a:ea typeface="Calibri" panose="020F0502020204030204" pitchFamily="34" charset="0"/>
                <a:cs typeface="Calibri" panose="020F0502020204030204" pitchFamily="34" charset="0"/>
              </a:rPr>
              <a:t>تر از قبل </a:t>
            </a:r>
            <a:r>
              <a:rPr lang="ar-SA" sz="1800" kern="100" dirty="0">
                <a:effectLst/>
                <a:latin typeface="Calibri" panose="020F0502020204030204" pitchFamily="34" charset="0"/>
                <a:ea typeface="Calibri" panose="020F0502020204030204" pitchFamily="34" charset="0"/>
                <a:cs typeface="Calibri" panose="020F0502020204030204" pitchFamily="34" charset="0"/>
              </a:rPr>
              <a:t>می کند. در مقایسه با روش‌های پیشرفته، تعداد زیادی آزمایش کمی و کیفی تأیید می‌کنند که روش ما می‌تواند به عملکرد بهتری دست یابد.</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r" rtl="1">
              <a:buNone/>
            </a:pPr>
            <a:endParaRPr lang="fa-IR" dirty="0"/>
          </a:p>
        </p:txBody>
      </p:sp>
      <p:sp>
        <p:nvSpPr>
          <p:cNvPr id="4" name="Slide Number Placeholder 3">
            <a:extLst>
              <a:ext uri="{FF2B5EF4-FFF2-40B4-BE49-F238E27FC236}">
                <a16:creationId xmlns:a16="http://schemas.microsoft.com/office/drawing/2014/main" id="{3C2D9577-3718-3265-F690-6A1D4180BA4E}"/>
              </a:ext>
            </a:extLst>
          </p:cNvPr>
          <p:cNvSpPr>
            <a:spLocks noGrp="1"/>
          </p:cNvSpPr>
          <p:nvPr>
            <p:ph type="sldNum" sz="quarter" idx="12"/>
          </p:nvPr>
        </p:nvSpPr>
        <p:spPr/>
        <p:txBody>
          <a:bodyPr/>
          <a:lstStyle/>
          <a:p>
            <a:fld id="{77D54566-1E71-4525-9093-F663F55F61F9}" type="slidenum">
              <a:rPr lang="en-US" smtClean="0"/>
              <a:t>7</a:t>
            </a:fld>
            <a:endParaRPr lang="en-US"/>
          </a:p>
        </p:txBody>
      </p:sp>
    </p:spTree>
    <p:extLst>
      <p:ext uri="{BB962C8B-B14F-4D97-AF65-F5344CB8AC3E}">
        <p14:creationId xmlns:p14="http://schemas.microsoft.com/office/powerpoint/2010/main" val="227700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a:xfrm>
            <a:off x="1484310" y="666135"/>
            <a:ext cx="10018713" cy="1752599"/>
          </a:xfrm>
        </p:spPr>
        <p:txBody>
          <a:bodyPr>
            <a:normAutofit/>
          </a:bodyPr>
          <a:lstStyle/>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5B3886AE-CC7D-7832-B59F-CA2DBDE35DC8}"/>
              </a:ext>
            </a:extLst>
          </p:cNvPr>
          <p:cNvSpPr>
            <a:spLocks noGrp="1"/>
          </p:cNvSpPr>
          <p:nvPr>
            <p:ph idx="1"/>
          </p:nvPr>
        </p:nvSpPr>
        <p:spPr/>
        <p:txBody>
          <a:bodyPr/>
          <a:lstStyle/>
          <a:p>
            <a:pPr marL="0" indent="0" algn="just" rtl="1">
              <a:buNone/>
            </a:pPr>
            <a:r>
              <a:rPr lang="ar-SA" sz="1800" dirty="0">
                <a:effectLst/>
                <a:latin typeface="Calibri" panose="020F0502020204030204" pitchFamily="34" charset="0"/>
                <a:ea typeface="Calibri" panose="020F0502020204030204" pitchFamily="34" charset="0"/>
                <a:cs typeface="Calibri" panose="020F0502020204030204" pitchFamily="34" charset="0"/>
              </a:rPr>
              <a:t>در یک صحنه طبیعی، محدوده روشنایی معمولاً بسیار گسترده است و دامنه نور و سایه زیاد است که جزئیات بصری زیادی را نشان می دهد. در حال حاضر، به دلیل محدودیت دستگاه‌های سخت‌افزاری موجود، افراد فقط می‌توانند عکس‌هایی با طیف مشخصی از روشنایی، یعنی تصاویر </a:t>
            </a:r>
            <a:r>
              <a:rPr lang="en-US" sz="1800" dirty="0">
                <a:effectLst/>
                <a:latin typeface="Calibri" panose="020F0502020204030204" pitchFamily="34" charset="0"/>
                <a:ea typeface="Calibri" panose="020F0502020204030204" pitchFamily="34" charset="0"/>
                <a:cs typeface="Calibri" panose="020F0502020204030204" pitchFamily="34" charset="0"/>
              </a:rPr>
              <a:t>LDR</a:t>
            </a:r>
            <a:r>
              <a:rPr lang="ar-SA" sz="1800" dirty="0">
                <a:effectLst/>
                <a:latin typeface="Calibri" panose="020F0502020204030204" pitchFamily="34" charset="0"/>
                <a:ea typeface="Calibri" panose="020F0502020204030204" pitchFamily="34" charset="0"/>
                <a:cs typeface="Calibri" panose="020F0502020204030204" pitchFamily="34" charset="0"/>
              </a:rPr>
              <a:t> معمولی دریافت کنند. اگرچه تصاویر </a:t>
            </a:r>
            <a:r>
              <a:rPr lang="en-US" sz="1800" dirty="0">
                <a:effectLst/>
                <a:latin typeface="Calibri" panose="020F0502020204030204" pitchFamily="34" charset="0"/>
                <a:ea typeface="Calibri" panose="020F0502020204030204" pitchFamily="34" charset="0"/>
                <a:cs typeface="Calibri" panose="020F0502020204030204" pitchFamily="34" charset="0"/>
              </a:rPr>
              <a:t>LDR</a:t>
            </a:r>
            <a:r>
              <a:rPr lang="ar-SA" sz="1800" dirty="0">
                <a:effectLst/>
                <a:latin typeface="Calibri" panose="020F0502020204030204" pitchFamily="34" charset="0"/>
                <a:ea typeface="Calibri" panose="020F0502020204030204" pitchFamily="34" charset="0"/>
                <a:cs typeface="Calibri" panose="020F0502020204030204" pitchFamily="34" charset="0"/>
              </a:rPr>
              <a:t> تا حدی بیشتر اطلاعات صحنه واقعی را منعکس می کنند، هنوز هم برخی از جزئیات گم شده وجود دارد که بر تجربه کلی تأثیر می گذارد. به منظور حل این مشکل، فناوری های مرتبط با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پیشنهاد شده است. در مقایسه با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LDR</a:t>
            </a:r>
            <a:r>
              <a:rPr lang="ar-SA" sz="1800" dirty="0">
                <a:effectLst/>
                <a:latin typeface="Calibri" panose="020F0502020204030204" pitchFamily="34" charset="0"/>
                <a:ea typeface="Calibri" panose="020F0502020204030204" pitchFamily="34" charset="0"/>
                <a:cs typeface="Calibri" panose="020F0502020204030204" pitchFamily="34" charset="0"/>
              </a:rPr>
              <a:t>،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دارای طیف وسیع تری از روشنایی است و بنابراین به صحنه واقعی نزدیک تر است. اگر بتوان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LDR</a:t>
            </a:r>
            <a:r>
              <a:rPr lang="ar-SA" sz="1800" dirty="0">
                <a:effectLst/>
                <a:latin typeface="Calibri" panose="020F0502020204030204" pitchFamily="34" charset="0"/>
                <a:ea typeface="Calibri" panose="020F0502020204030204" pitchFamily="34" charset="0"/>
                <a:cs typeface="Calibri" panose="020F0502020204030204" pitchFamily="34" charset="0"/>
              </a:rPr>
              <a:t> را به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بازسازی کرد، نه تنها می‌تواند اطلاعات واقعی و غنی‌تری از تصویر به دست آورد، بلکه تجربه کاربری بهتری را نیز ارائه می‌کند.</a:t>
            </a:r>
            <a:r>
              <a:rPr lang="ar-SA" sz="18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ar-SA" sz="1800" dirty="0">
                <a:effectLst/>
                <a:latin typeface="Calibri" panose="020F0502020204030204" pitchFamily="34" charset="0"/>
                <a:ea typeface="Calibri" panose="020F0502020204030204" pitchFamily="34" charset="0"/>
                <a:cs typeface="Arial" panose="020B0604020202020204" pitchFamily="34" charset="0"/>
              </a:rPr>
              <a:t>مشکل کلیدی بازسازی </a:t>
            </a:r>
            <a:r>
              <a:rPr lang="en-US" sz="1800" dirty="0">
                <a:effectLst/>
                <a:latin typeface="Calibri" panose="020F0502020204030204" pitchFamily="34" charset="0"/>
                <a:ea typeface="Calibri" panose="020F0502020204030204" pitchFamily="34" charset="0"/>
                <a:cs typeface="Arial" panose="020B0604020202020204" pitchFamily="34" charset="0"/>
              </a:rPr>
              <a:t>HDR</a:t>
            </a:r>
            <a:r>
              <a:rPr lang="ar-SA" sz="1800" dirty="0">
                <a:effectLst/>
                <a:latin typeface="Calibri" panose="020F0502020204030204" pitchFamily="34" charset="0"/>
                <a:ea typeface="Calibri" panose="020F0502020204030204" pitchFamily="34" charset="0"/>
                <a:cs typeface="Arial" panose="020B0604020202020204" pitchFamily="34" charset="0"/>
              </a:rPr>
              <a:t> از </a:t>
            </a:r>
            <a:r>
              <a:rPr lang="en-US" sz="1800" dirty="0">
                <a:effectLst/>
                <a:latin typeface="Calibri" panose="020F0502020204030204" pitchFamily="34" charset="0"/>
                <a:ea typeface="Calibri" panose="020F0502020204030204" pitchFamily="34" charset="0"/>
                <a:cs typeface="Arial" panose="020B0604020202020204" pitchFamily="34" charset="0"/>
              </a:rPr>
              <a:t>LDR</a:t>
            </a:r>
            <a:r>
              <a:rPr lang="ar-SA" sz="1800" dirty="0">
                <a:effectLst/>
                <a:latin typeface="Calibri" panose="020F0502020204030204" pitchFamily="34" charset="0"/>
                <a:ea typeface="Calibri" panose="020F0502020204030204" pitchFamily="34" charset="0"/>
                <a:cs typeface="Arial" panose="020B0604020202020204" pitchFamily="34" charset="0"/>
              </a:rPr>
              <a:t> نحوه بازیابی روشنایی از دست رفته و اطلاعات دقیق به ترتیب در مناطق کم نور و بیش از حد است.</a:t>
            </a:r>
            <a:r>
              <a:rPr lang="ar-SA" sz="1800" b="0" i="0" dirty="0">
                <a:solidFill>
                  <a:srgbClr val="000000"/>
                </a:solidFill>
                <a:effectLst/>
                <a:latin typeface="CharisSIL"/>
                <a:ea typeface="Calibri" panose="020F0502020204030204" pitchFamily="34" charset="0"/>
                <a:cs typeface="Arial" panose="020B0604020202020204" pitchFamily="34" charset="0"/>
              </a:rPr>
              <a:t> </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به طور کلی، دو راه برای بازسازی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وجود دارد</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p>
          <a:p>
            <a:pPr marL="0" indent="0" algn="just" rtl="1">
              <a:buNone/>
            </a:pPr>
            <a:endParaRPr lang="en-US"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D489D958-02AC-EFC2-059D-79979B112B66}"/>
              </a:ext>
            </a:extLst>
          </p:cNvPr>
          <p:cNvSpPr>
            <a:spLocks noGrp="1"/>
          </p:cNvSpPr>
          <p:nvPr>
            <p:ph type="sldNum" sz="quarter" idx="12"/>
          </p:nvPr>
        </p:nvSpPr>
        <p:spPr/>
        <p:txBody>
          <a:bodyPr/>
          <a:lstStyle/>
          <a:p>
            <a:fld id="{77D54566-1E71-4525-9093-F663F55F61F9}" type="slidenum">
              <a:rPr lang="en-US" smtClean="0"/>
              <a:t>8</a:t>
            </a:fld>
            <a:endParaRPr lang="en-US"/>
          </a:p>
        </p:txBody>
      </p:sp>
    </p:spTree>
    <p:extLst>
      <p:ext uri="{BB962C8B-B14F-4D97-AF65-F5344CB8AC3E}">
        <p14:creationId xmlns:p14="http://schemas.microsoft.com/office/powerpoint/2010/main" val="2198566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AED6-48AC-C9EC-BBC8-B597B1FA987B}"/>
              </a:ext>
            </a:extLst>
          </p:cNvPr>
          <p:cNvSpPr>
            <a:spLocks noGrp="1"/>
          </p:cNvSpPr>
          <p:nvPr>
            <p:ph type="title"/>
          </p:nvPr>
        </p:nvSpPr>
        <p:spPr/>
        <p:txBody>
          <a:bodyPr>
            <a:normAutofit/>
          </a:bodyPr>
          <a:lstStyle/>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Introduction</a:t>
            </a:r>
            <a:br>
              <a:rPr lang="en-US" kern="1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5" name="Text Placeholder 4">
            <a:extLst>
              <a:ext uri="{FF2B5EF4-FFF2-40B4-BE49-F238E27FC236}">
                <a16:creationId xmlns:a16="http://schemas.microsoft.com/office/drawing/2014/main" id="{5FF1E30E-5403-FB5F-AF41-D55FC74C731C}"/>
              </a:ext>
            </a:extLst>
          </p:cNvPr>
          <p:cNvSpPr>
            <a:spLocks noGrp="1"/>
          </p:cNvSpPr>
          <p:nvPr>
            <p:ph type="body" idx="1"/>
          </p:nvPr>
        </p:nvSpPr>
        <p:spPr/>
        <p:txBody>
          <a:bodyPr/>
          <a:lstStyle/>
          <a:p>
            <a:pPr marL="285750" indent="-285750" algn="r" rtl="1">
              <a:buFont typeface="Arial" panose="020B0604020202020204" pitchFamily="34" charset="0"/>
              <a:buChar char="•"/>
            </a:pPr>
            <a:r>
              <a:rPr lang="ar-SA" sz="1800" u="sng" dirty="0">
                <a:solidFill>
                  <a:srgbClr val="000000"/>
                </a:solidFill>
                <a:effectLst>
                  <a:outerShdw blurRad="38100" dist="38100" dir="2700000" algn="tl">
                    <a:srgbClr val="000000">
                      <a:alpha val="43137"/>
                    </a:srgbClr>
                  </a:outerShdw>
                </a:effectLst>
                <a:latin typeface="CharisSIL"/>
                <a:ea typeface="Calibri" panose="020F0502020204030204" pitchFamily="34" charset="0"/>
                <a:cs typeface="Arial" panose="020B0604020202020204" pitchFamily="34" charset="0"/>
              </a:rPr>
              <a:t>رویکردهای مبتنی بر تک تصویر</a:t>
            </a:r>
            <a:endParaRPr lang="en-US"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B3886AE-CC7D-7832-B59F-CA2DBDE35DC8}"/>
              </a:ext>
            </a:extLst>
          </p:cNvPr>
          <p:cNvSpPr>
            <a:spLocks noGrp="1"/>
          </p:cNvSpPr>
          <p:nvPr>
            <p:ph sz="half" idx="2"/>
          </p:nvPr>
        </p:nvSpPr>
        <p:spPr/>
        <p:txBody>
          <a:bodyPr>
            <a:normAutofit fontScale="92500"/>
          </a:bodyPr>
          <a:lstStyle/>
          <a:p>
            <a:pPr marL="0" indent="0" algn="just" rtl="1">
              <a:buNone/>
            </a:pPr>
            <a:r>
              <a:rPr lang="ar-SA" sz="1800" dirty="0">
                <a:effectLst/>
                <a:latin typeface="Calibri" panose="020F0502020204030204" pitchFamily="34" charset="0"/>
                <a:ea typeface="Calibri" panose="020F0502020204030204" pitchFamily="34" charset="0"/>
                <a:cs typeface="Calibri" panose="020F0502020204030204" pitchFamily="34" charset="0"/>
              </a:rPr>
              <a:t>رویکرد مبتنی بر تک تصویر،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را از یک تصویر با نوردهی واحد می‌سازد، که مزایای زیادی برای کاربرد عملی به ارمغان می‌آورد، اما همچنین چالش بزرگی برای بازیابی مقدار روشنایی از دست رفته ایجاد می‌کند. برعکس، رویکرد مبتنی بر تک تصویر، یک تصویر </a:t>
            </a:r>
            <a:r>
              <a:rPr lang="en-US" sz="1800" dirty="0">
                <a:effectLst/>
                <a:latin typeface="Calibri" panose="020F0502020204030204" pitchFamily="34" charset="0"/>
                <a:ea typeface="Calibri" panose="020F0502020204030204" pitchFamily="34" charset="0"/>
                <a:cs typeface="Calibri" panose="020F0502020204030204" pitchFamily="34" charset="0"/>
              </a:rPr>
              <a:t>HDR</a:t>
            </a:r>
            <a:r>
              <a:rPr lang="ar-SA" sz="1800" dirty="0">
                <a:effectLst/>
                <a:latin typeface="Calibri" panose="020F0502020204030204" pitchFamily="34" charset="0"/>
                <a:ea typeface="Calibri" panose="020F0502020204030204" pitchFamily="34" charset="0"/>
                <a:cs typeface="Calibri" panose="020F0502020204030204" pitchFamily="34" charset="0"/>
              </a:rPr>
              <a:t> را از یک تصویر با نوردهی واحد می‌سازد، که مزایای زیادی برای کاربرد عملی به ارمغان می‌آورد، اما همچنین چالش بزرگی برای بازیابی مقدار روشنایی از دست رفته است. </a:t>
            </a:r>
            <a:endParaRPr lang="en-US" dirty="0">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E51DF597-5FF5-0696-3BEC-89965464B44B}"/>
              </a:ext>
            </a:extLst>
          </p:cNvPr>
          <p:cNvSpPr>
            <a:spLocks noGrp="1"/>
          </p:cNvSpPr>
          <p:nvPr>
            <p:ph type="body" sz="quarter" idx="3"/>
          </p:nvPr>
        </p:nvSpPr>
        <p:spPr/>
        <p:txBody>
          <a:bodyPr/>
          <a:lstStyle/>
          <a:p>
            <a:pPr marL="285750" indent="-285750" algn="r" rtl="1">
              <a:buFont typeface="Arial" panose="020B0604020202020204" pitchFamily="34" charset="0"/>
              <a:buChar char="•"/>
            </a:pPr>
            <a:r>
              <a:rPr lang="ar-SA" sz="1800" u="sng" dirty="0">
                <a:solidFill>
                  <a:srgbClr val="000000"/>
                </a:solidFill>
                <a:effectLst>
                  <a:outerShdw blurRad="38100" dist="38100" dir="2700000" algn="tl">
                    <a:srgbClr val="000000">
                      <a:alpha val="43137"/>
                    </a:srgbClr>
                  </a:outerShdw>
                </a:effectLst>
                <a:latin typeface="CharisSIL"/>
                <a:ea typeface="Calibri" panose="020F0502020204030204" pitchFamily="34" charset="0"/>
                <a:cs typeface="Arial" panose="020B0604020202020204" pitchFamily="34" charset="0"/>
              </a:rPr>
              <a:t>رویکردهای مبتنی بر چند نوردهی </a:t>
            </a:r>
            <a:endParaRPr lang="en-US" u="sng" dirty="0">
              <a:effectLst>
                <a:outerShdw blurRad="38100" dist="38100" dir="2700000" algn="tl">
                  <a:srgbClr val="000000">
                    <a:alpha val="43137"/>
                  </a:srgbClr>
                </a:outerShdw>
              </a:effectLst>
            </a:endParaRPr>
          </a:p>
        </p:txBody>
      </p:sp>
      <p:sp>
        <p:nvSpPr>
          <p:cNvPr id="7" name="Content Placeholder 6">
            <a:extLst>
              <a:ext uri="{FF2B5EF4-FFF2-40B4-BE49-F238E27FC236}">
                <a16:creationId xmlns:a16="http://schemas.microsoft.com/office/drawing/2014/main" id="{1A556E56-2C28-4671-E839-8E01A4DD4214}"/>
              </a:ext>
            </a:extLst>
          </p:cNvPr>
          <p:cNvSpPr>
            <a:spLocks noGrp="1"/>
          </p:cNvSpPr>
          <p:nvPr>
            <p:ph sz="quarter" idx="4"/>
          </p:nvPr>
        </p:nvSpPr>
        <p:spPr/>
        <p:txBody>
          <a:bodyPr>
            <a:normAutofit fontScale="92500"/>
          </a:bodyPr>
          <a:lstStyle/>
          <a:p>
            <a:pPr marL="0" indent="0" algn="r" rtl="1">
              <a:buNone/>
            </a:pP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رویکرد مبتنی بر نوردهی چندگانه از تصاویر نوردهی متعدد از یک صحنه برای بازسازی تصویر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HDR</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مربوطه استفاده می کند.</a:t>
            </a: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indent="0" algn="r" rtl="1">
              <a:buNone/>
            </a:pPr>
            <a:r>
              <a:rPr lang="ar-SA" sz="1800" dirty="0">
                <a:effectLst/>
                <a:latin typeface="Calibri" panose="020F0502020204030204" pitchFamily="34" charset="0"/>
                <a:ea typeface="Calibri" panose="020F0502020204030204" pitchFamily="34" charset="0"/>
                <a:cs typeface="Calibri" panose="020F0502020204030204" pitchFamily="34" charset="0"/>
              </a:rPr>
              <a:t> </a:t>
            </a:r>
            <a:r>
              <a:rPr lang="ar-SA" sz="1800" b="1"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معمولاً از دو مشکل زیر رنج می برد: </a:t>
            </a:r>
            <a:endParaRPr lang="en-US" sz="1800" b="1" u="sng"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algn="r" rtl="1">
              <a:buFont typeface="Wingdings" panose="05000000000000000000" pitchFamily="2" charset="2"/>
              <a:buChar char="q"/>
            </a:pP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اولاً مشکل روح وجود دارد</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fa-IR"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ar-SA" sz="1800" dirty="0">
                <a:effectLst/>
                <a:latin typeface="Calibri" panose="020F0502020204030204" pitchFamily="34" charset="0"/>
                <a:ea typeface="Calibri" panose="020F0502020204030204" pitchFamily="34" charset="0"/>
                <a:cs typeface="Calibri" panose="020F0502020204030204" pitchFamily="34" charset="0"/>
              </a:rPr>
              <a:t> ناشی از هم ترازی نادرست</a:t>
            </a:r>
            <a:r>
              <a:rPr lang="ar-SA"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a-IR"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algn="r" rtl="1">
              <a:buFont typeface="Wingdings" panose="05000000000000000000" pitchFamily="2" charset="2"/>
              <a:buChar char="q"/>
            </a:pPr>
            <a:r>
              <a:rPr lang="ar-SA" sz="1800" dirty="0">
                <a:effectLst/>
                <a:latin typeface="Calibri" panose="020F0502020204030204" pitchFamily="34" charset="0"/>
                <a:ea typeface="Calibri" panose="020F0502020204030204" pitchFamily="34" charset="0"/>
                <a:cs typeface="Calibri" panose="020F0502020204030204" pitchFamily="34" charset="0"/>
              </a:rPr>
              <a:t>ثانیا، تصاویر نوردهی چندگانه </a:t>
            </a:r>
            <a:r>
              <a:rPr lang="ar-SA" sz="18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متعدد</a:t>
            </a:r>
            <a:r>
              <a:rPr lang="ar-SA" sz="1800" dirty="0">
                <a:effectLst/>
                <a:latin typeface="Calibri" panose="020F0502020204030204" pitchFamily="34" charset="0"/>
                <a:ea typeface="Calibri" panose="020F0502020204030204" pitchFamily="34" charset="0"/>
                <a:cs typeface="Calibri" panose="020F0502020204030204" pitchFamily="34" charset="0"/>
              </a:rPr>
              <a:t> مورد نیاز است که به راحتی در داده های اموزشی و صحنه های کاربردی برنامه راضی نیستند</a:t>
            </a: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indent="0" algn="r" rtl="1">
              <a:buNone/>
            </a:pPr>
            <a:r>
              <a:rPr lang="en-US" b="1" dirty="0">
                <a:solidFill>
                  <a:srgbClr val="000000"/>
                </a:solidFill>
                <a:latin typeface="CharisSIL"/>
                <a:cs typeface="Arial" panose="020B0604020202020204" pitchFamily="34" charset="0"/>
              </a:rPr>
              <a:t>              </a:t>
            </a:r>
            <a:endParaRPr lang="en-US" b="1" dirty="0"/>
          </a:p>
        </p:txBody>
      </p:sp>
      <p:sp>
        <p:nvSpPr>
          <p:cNvPr id="4" name="Slide Number Placeholder 3">
            <a:extLst>
              <a:ext uri="{FF2B5EF4-FFF2-40B4-BE49-F238E27FC236}">
                <a16:creationId xmlns:a16="http://schemas.microsoft.com/office/drawing/2014/main" id="{0CCFD270-D162-439D-A8E9-DF71EBBC0E77}"/>
              </a:ext>
            </a:extLst>
          </p:cNvPr>
          <p:cNvSpPr>
            <a:spLocks noGrp="1"/>
          </p:cNvSpPr>
          <p:nvPr>
            <p:ph type="sldNum" sz="quarter" idx="12"/>
          </p:nvPr>
        </p:nvSpPr>
        <p:spPr/>
        <p:txBody>
          <a:bodyPr/>
          <a:lstStyle/>
          <a:p>
            <a:fld id="{77D54566-1E71-4525-9093-F663F55F61F9}" type="slidenum">
              <a:rPr lang="en-US" smtClean="0"/>
              <a:t>9</a:t>
            </a:fld>
            <a:endParaRPr lang="en-US"/>
          </a:p>
        </p:txBody>
      </p:sp>
    </p:spTree>
    <p:extLst>
      <p:ext uri="{BB962C8B-B14F-4D97-AF65-F5344CB8AC3E}">
        <p14:creationId xmlns:p14="http://schemas.microsoft.com/office/powerpoint/2010/main" val="1056779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712</TotalTime>
  <Words>7956</Words>
  <Application>Microsoft Office PowerPoint</Application>
  <PresentationFormat>Widescreen</PresentationFormat>
  <Paragraphs>229</Paragraphs>
  <Slides>54</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54</vt:i4>
      </vt:variant>
    </vt:vector>
  </HeadingPairs>
  <TitlesOfParts>
    <vt:vector size="64" baseType="lpstr">
      <vt:lpstr>Arial</vt:lpstr>
      <vt:lpstr>Calibri</vt:lpstr>
      <vt:lpstr>Calibri Light</vt:lpstr>
      <vt:lpstr>CharisSIL</vt:lpstr>
      <vt:lpstr>Corbel</vt:lpstr>
      <vt:lpstr>iransansp</vt:lpstr>
      <vt:lpstr>system-ui</vt:lpstr>
      <vt:lpstr>Times New Roman</vt:lpstr>
      <vt:lpstr>Wingdings</vt:lpstr>
      <vt:lpstr>Parallax</vt:lpstr>
      <vt:lpstr>Single-image HDR reconstruction by dual learning the camera imaging process  پروژه درس پردازش سیگنال DSP </vt:lpstr>
      <vt:lpstr> HDR   (High Dynamic Range ) چیست؟ </vt:lpstr>
      <vt:lpstr> HDR   (High Dynamic Range ) چیست؟ </vt:lpstr>
      <vt:lpstr>نحوه عملکرد HDR دوربین گوشی </vt:lpstr>
      <vt:lpstr>Dual learning  </vt:lpstr>
      <vt:lpstr>چکيده</vt:lpstr>
      <vt:lpstr>چکيده</vt:lpstr>
      <vt:lpstr> Introduction </vt:lpstr>
      <vt:lpstr> Introduction </vt:lpstr>
      <vt:lpstr> Introduction  هدف و رویکرد مقاله </vt:lpstr>
      <vt:lpstr> Introduction  هدف و رویکرد مقاله </vt:lpstr>
      <vt:lpstr> Introduction  هدف و رویکرد مقاله </vt:lpstr>
      <vt:lpstr>مشارکت های ما را می توان به شرح زیر خلاصه کرد: </vt:lpstr>
      <vt:lpstr> Introduction </vt:lpstr>
      <vt:lpstr>Related works </vt:lpstr>
      <vt:lpstr>multi-exposure images  </vt:lpstr>
      <vt:lpstr>single-image based approaches</vt:lpstr>
      <vt:lpstr> </vt:lpstr>
      <vt:lpstr>Dual learning  </vt:lpstr>
      <vt:lpstr> </vt:lpstr>
      <vt:lpstr>Attention mechanism  </vt:lpstr>
      <vt:lpstr>Camera imaging process </vt:lpstr>
      <vt:lpstr>The proposed method  </vt:lpstr>
      <vt:lpstr>3.1. Dequantization network (Dnet)  </vt:lpstr>
      <vt:lpstr>3.1. Dequantization network (Dnet)  </vt:lpstr>
      <vt:lpstr>3.2. Dual non-linear mapping</vt:lpstr>
      <vt:lpstr> </vt:lpstr>
      <vt:lpstr> </vt:lpstr>
      <vt:lpstr>Training on unpaired dataset</vt:lpstr>
      <vt:lpstr>3.3. Inverse Truncation network (ITnet)</vt:lpstr>
      <vt:lpstr>Training on paired dataset </vt:lpstr>
      <vt:lpstr>Training on unpaired dataset:  </vt:lpstr>
      <vt:lpstr>3.4. Overall Optimization network (OOnet)</vt:lpstr>
      <vt:lpstr> </vt:lpstr>
      <vt:lpstr>PowerPoint Presentation</vt:lpstr>
      <vt:lpstr>PowerPoint Presentation</vt:lpstr>
      <vt:lpstr>Remark</vt:lpstr>
      <vt:lpstr>Algorithm</vt:lpstr>
      <vt:lpstr>3.5. Algorithm summarization</vt:lpstr>
      <vt:lpstr>4. Experiments</vt:lpstr>
      <vt:lpstr>4.1. Dataset and evaluation criteria</vt:lpstr>
      <vt:lpstr> </vt:lpstr>
      <vt:lpstr>4.2. Comparison results</vt:lpstr>
      <vt:lpstr>4.2. Comparison results</vt:lpstr>
      <vt:lpstr> </vt:lpstr>
      <vt:lpstr> </vt:lpstr>
      <vt:lpstr>Complexity analysis</vt:lpstr>
      <vt:lpstr>4.3. Parameter discussion  </vt:lpstr>
      <vt:lpstr>PowerPoint Presentation</vt:lpstr>
      <vt:lpstr>4.4. Ablation experiment</vt:lpstr>
      <vt:lpstr>Dual Non-linear Mapping</vt:lpstr>
      <vt:lpstr>OOnet</vt:lpstr>
      <vt:lpstr>5. Conclusion  </vt:lpstr>
      <vt:lpstr>پایان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Single-image HDR reconstruction by dual learning the camera imaging process  پروژه درس پردازش سیگنال DSP </dc:title>
  <dc:creator>fateme majidi</dc:creator>
  <cp:lastModifiedBy>fateme majidi</cp:lastModifiedBy>
  <cp:revision>80</cp:revision>
  <dcterms:created xsi:type="dcterms:W3CDTF">2024-04-17T08:16:45Z</dcterms:created>
  <dcterms:modified xsi:type="dcterms:W3CDTF">2024-05-11T08:18:50Z</dcterms:modified>
</cp:coreProperties>
</file>

<file path=docProps/thumbnail.jpeg>
</file>